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725" r:id="rId4"/>
  </p:sldMasterIdLst>
  <p:notesMasterIdLst>
    <p:notesMasterId r:id="rId7"/>
  </p:notesMasterIdLst>
  <p:handoutMasterIdLst>
    <p:handoutMasterId r:id="rId8"/>
  </p:handoutMasterIdLst>
  <p:sldIdLst>
    <p:sldId id="5689" r:id="rId5"/>
    <p:sldId id="5688" r:id="rId6"/>
  </p:sldIdLst>
  <p:sldSz cx="6858000" cy="9906000" type="A4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B5C61DFD-F7AA-4CB0-AC13-7FE866CF745E}">
          <p14:sldIdLst>
            <p14:sldId id="5689"/>
            <p14:sldId id="568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381" userDrawn="1">
          <p15:clr>
            <a:srgbClr val="A4A3A4"/>
          </p15:clr>
        </p15:guide>
        <p15:guide id="3" pos="2160" userDrawn="1">
          <p15:clr>
            <a:srgbClr val="A4A3A4"/>
          </p15:clr>
        </p15:guide>
        <p15:guide id="4" pos="181" userDrawn="1">
          <p15:clr>
            <a:srgbClr val="A4A3A4"/>
          </p15:clr>
        </p15:guide>
        <p15:guide id="5" pos="4139" userDrawn="1">
          <p15:clr>
            <a:srgbClr val="A4A3A4"/>
          </p15:clr>
        </p15:guide>
        <p15:guide id="6" orient="horz" pos="859" userDrawn="1">
          <p15:clr>
            <a:srgbClr val="A4A3A4"/>
          </p15:clr>
        </p15:guide>
        <p15:guide id="7" orient="horz" pos="5708" userDrawn="1">
          <p15:clr>
            <a:srgbClr val="A4A3A4"/>
          </p15:clr>
        </p15:guide>
        <p15:guide id="8" orient="horz" pos="2301" userDrawn="1">
          <p15:clr>
            <a:srgbClr val="A4A3A4"/>
          </p15:clr>
        </p15:guide>
        <p15:guide id="9" orient="horz" pos="1384" userDrawn="1">
          <p15:clr>
            <a:srgbClr val="A4A3A4"/>
          </p15:clr>
        </p15:guide>
        <p15:guide id="10" pos="410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亥野　高志（本部情報化企画部資格情報課）" initials="亥野　高志（本部情報化企画部資格情報課）" lastIdx="4" clrIdx="0">
    <p:extLst>
      <p:ext uri="{19B8F6BF-5375-455C-9EA6-DF929625EA0E}">
        <p15:presenceInfo xmlns:p15="http://schemas.microsoft.com/office/powerpoint/2012/main" userId="S::98260030@hicrrs.onmicrosoft.com::77019704-96f1-4f6b-a97e-2a4caf3b0fdf" providerId="AD"/>
      </p:ext>
    </p:extLst>
  </p:cmAuthor>
  <p:cmAuthor id="2" name="柴田　千恵（本部情報化企画部資格情報課）" initials="柴田　千恵（本部情報化企画部資格情報課）" lastIdx="4" clrIdx="1">
    <p:extLst>
      <p:ext uri="{19B8F6BF-5375-455C-9EA6-DF929625EA0E}">
        <p15:presenceInfo xmlns:p15="http://schemas.microsoft.com/office/powerpoint/2012/main" userId="S::09280044@hicrrs.onmicrosoft.com::c8670d69-a302-4912-91ae-8e69ce66245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9100"/>
    <a:srgbClr val="083763"/>
    <a:srgbClr val="0F6FC6"/>
    <a:srgbClr val="FF66FF"/>
    <a:srgbClr val="17406D"/>
    <a:srgbClr val="C8EEFC"/>
    <a:srgbClr val="C8E6F1"/>
    <a:srgbClr val="C8E6FA"/>
    <a:srgbClr val="FEE300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2EE1F5-AC57-41DD-88FB-93441CF9F295}" v="574" dt="2023-10-23T11:28:45.63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68" autoAdjust="0"/>
    <p:restoredTop sz="96619" autoAdjust="0"/>
  </p:normalViewPr>
  <p:slideViewPr>
    <p:cSldViewPr snapToGrid="0">
      <p:cViewPr varScale="1">
        <p:scale>
          <a:sx n="73" d="100"/>
          <a:sy n="73" d="100"/>
        </p:scale>
        <p:origin x="3546" y="90"/>
      </p:cViewPr>
      <p:guideLst>
        <p:guide orient="horz" pos="3381"/>
        <p:guide pos="2160"/>
        <p:guide pos="181"/>
        <p:guide pos="4139"/>
        <p:guide orient="horz" pos="859"/>
        <p:guide orient="horz" pos="5708"/>
        <p:guide orient="horz" pos="2301"/>
        <p:guide orient="horz" pos="1384"/>
        <p:guide pos="410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Relationship Id="rId14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A3CAB34A-F9F5-4618-8E6A-A86BEFD211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9787" cy="498693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AAB71113-B7F1-48C4-A781-585D67E6637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5839" y="1"/>
            <a:ext cx="2949787" cy="498693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632F5871-32BD-4323-A384-C5CC23A9D1EC}" type="datetimeFigureOut">
              <a:rPr kumimoji="1" lang="ja-JP" altLang="en-US" smtClean="0"/>
              <a:t>2023/12/13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1955278-BC8A-4FC2-AB1C-B12C307AA44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40648"/>
            <a:ext cx="2949787" cy="498692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B576D73-C91E-422C-A12E-1635E73C8EF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5839" y="9440648"/>
            <a:ext cx="2949787" cy="498692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184F06B7-5EA7-40FA-95D1-0CA0F8DE49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856281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9787" cy="498693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9" y="1"/>
            <a:ext cx="2949787" cy="498693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65A1DE07-FFDD-43B0-9A18-8AC96E9C5D38}" type="datetimeFigureOut">
              <a:rPr kumimoji="1" lang="ja-JP" altLang="en-US" smtClean="0"/>
              <a:t>2023/12/13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43138" y="1244600"/>
            <a:ext cx="2320925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0648"/>
            <a:ext cx="2949787" cy="498692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9" y="9440648"/>
            <a:ext cx="2949787" cy="498692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11ADCBAC-F383-42B9-A252-D97EF5CD10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15809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243138" y="1244600"/>
            <a:ext cx="2320925" cy="33528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691504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243138" y="1244600"/>
            <a:ext cx="2320925" cy="33528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38299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1769" y="18245"/>
            <a:ext cx="6172200" cy="83211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D07966B0-E730-4D7F-AAA9-750EB1B51329}"/>
              </a:ext>
            </a:extLst>
          </p:cNvPr>
          <p:cNvSpPr txBox="1"/>
          <p:nvPr userDrawn="1"/>
        </p:nvSpPr>
        <p:spPr>
          <a:xfrm>
            <a:off x="6230369" y="9634207"/>
            <a:ext cx="585756" cy="24451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fld id="{989496C2-B50A-F244-A0A1-E3849033C8B1}" type="slidenum">
              <a:rPr lang="en-GB" sz="692" smtClean="0">
                <a:solidFill>
                  <a:schemeClr val="bg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pPr algn="r"/>
              <a:t>‹#›</a:t>
            </a:fld>
            <a:endParaRPr lang="en-GB" sz="692">
              <a:solidFill>
                <a:schemeClr val="bg1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22724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1771" y="18245"/>
            <a:ext cx="6334659" cy="832116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98915" y="975995"/>
            <a:ext cx="6577515" cy="902824"/>
          </a:xfrm>
          <a:prstGeom prst="rect">
            <a:avLst/>
          </a:prstGeom>
        </p:spPr>
        <p:txBody>
          <a:bodyPr/>
          <a:lstStyle>
            <a:lvl1pPr marL="0" indent="0">
              <a:defRPr sz="969" b="1"/>
            </a:lvl1pPr>
            <a:lvl2pPr>
              <a:defRPr sz="969" b="1">
                <a:solidFill>
                  <a:srgbClr val="17406D"/>
                </a:solidFill>
              </a:defRPr>
            </a:lvl2pPr>
            <a:lvl3pPr>
              <a:defRPr sz="969" b="1">
                <a:solidFill>
                  <a:srgbClr val="17406D"/>
                </a:solidFill>
              </a:defRPr>
            </a:lvl3pPr>
            <a:lvl4pPr>
              <a:defRPr sz="969" b="1"/>
            </a:lvl4pPr>
            <a:lvl5pPr>
              <a:defRPr sz="969" b="1"/>
            </a:lvl5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D4423C4F-E97E-42D7-8227-8BC40E0D3A9B}"/>
              </a:ext>
            </a:extLst>
          </p:cNvPr>
          <p:cNvSpPr txBox="1"/>
          <p:nvPr userDrawn="1"/>
        </p:nvSpPr>
        <p:spPr>
          <a:xfrm>
            <a:off x="6230369" y="9634207"/>
            <a:ext cx="585756" cy="24451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fld id="{989496C2-B50A-F244-A0A1-E3849033C8B1}" type="slidenum">
              <a:rPr lang="en-GB" sz="692" smtClean="0">
                <a:solidFill>
                  <a:schemeClr val="bg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pPr algn="r"/>
              <a:t>‹#›</a:t>
            </a:fld>
            <a:endParaRPr lang="en-GB" sz="692">
              <a:solidFill>
                <a:schemeClr val="bg1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8AB3ADE8-0587-49E7-83B7-D0BA304A39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31416" y="93527"/>
            <a:ext cx="210354" cy="301762"/>
          </a:xfrm>
          <a:prstGeom prst="rect">
            <a:avLst/>
          </a:prstGeom>
        </p:spPr>
      </p:pic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74554705-D225-4710-9A43-816A366C637C}"/>
              </a:ext>
            </a:extLst>
          </p:cNvPr>
          <p:cNvCxnSpPr/>
          <p:nvPr userDrawn="1"/>
        </p:nvCxnSpPr>
        <p:spPr bwMode="auto">
          <a:xfrm>
            <a:off x="85299" y="2016833"/>
            <a:ext cx="6588321" cy="0"/>
          </a:xfrm>
          <a:prstGeom prst="line">
            <a:avLst/>
          </a:prstGeom>
          <a:noFill/>
          <a:ln w="19050" cap="flat" cmpd="sng" algn="ctr">
            <a:solidFill>
              <a:schemeClr val="tx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9537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915" y="18245"/>
            <a:ext cx="6706333" cy="832116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98915" y="975996"/>
            <a:ext cx="3300413" cy="827792"/>
          </a:xfrm>
          <a:prstGeom prst="rect">
            <a:avLst/>
          </a:prstGeom>
        </p:spPr>
        <p:txBody>
          <a:bodyPr/>
          <a:lstStyle>
            <a:lvl1pPr>
              <a:defRPr sz="1938"/>
            </a:lvl1pPr>
            <a:lvl2pPr>
              <a:defRPr sz="1662"/>
            </a:lvl2pPr>
            <a:lvl3pPr>
              <a:defRPr sz="1385"/>
            </a:lvl3pPr>
            <a:lvl4pPr>
              <a:defRPr sz="1246"/>
            </a:lvl4pPr>
            <a:lvl5pPr>
              <a:defRPr sz="1246"/>
            </a:lvl5pPr>
            <a:lvl6pPr>
              <a:defRPr sz="1246"/>
            </a:lvl6pPr>
            <a:lvl7pPr>
              <a:defRPr sz="1246"/>
            </a:lvl7pPr>
            <a:lvl8pPr>
              <a:defRPr sz="1246"/>
            </a:lvl8pPr>
            <a:lvl9pPr>
              <a:defRPr sz="1246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504834" y="975996"/>
            <a:ext cx="3300412" cy="827792"/>
          </a:xfrm>
          <a:prstGeom prst="rect">
            <a:avLst/>
          </a:prstGeom>
        </p:spPr>
        <p:txBody>
          <a:bodyPr/>
          <a:lstStyle>
            <a:lvl1pPr>
              <a:defRPr sz="1938"/>
            </a:lvl1pPr>
            <a:lvl2pPr>
              <a:defRPr sz="1662"/>
            </a:lvl2pPr>
            <a:lvl3pPr>
              <a:defRPr sz="1385"/>
            </a:lvl3pPr>
            <a:lvl4pPr>
              <a:defRPr sz="1246"/>
            </a:lvl4pPr>
            <a:lvl5pPr>
              <a:defRPr sz="1246"/>
            </a:lvl5pPr>
            <a:lvl6pPr>
              <a:defRPr sz="1246"/>
            </a:lvl6pPr>
            <a:lvl7pPr>
              <a:defRPr sz="1246"/>
            </a:lvl7pPr>
            <a:lvl8pPr>
              <a:defRPr sz="1246"/>
            </a:lvl8pPr>
            <a:lvl9pPr>
              <a:defRPr sz="1246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274524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5CB6FC9-D5D5-482A-8009-A613527E8E14}"/>
              </a:ext>
            </a:extLst>
          </p:cNvPr>
          <p:cNvSpPr txBox="1"/>
          <p:nvPr userDrawn="1"/>
        </p:nvSpPr>
        <p:spPr>
          <a:xfrm>
            <a:off x="6230369" y="9634207"/>
            <a:ext cx="585756" cy="24451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fld id="{989496C2-B50A-F244-A0A1-E3849033C8B1}" type="slidenum">
              <a:rPr lang="en-GB" sz="692" smtClean="0">
                <a:solidFill>
                  <a:schemeClr val="bg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pPr algn="r"/>
              <a:t>‹#›</a:t>
            </a:fld>
            <a:endParaRPr lang="en-GB" sz="692">
              <a:solidFill>
                <a:schemeClr val="bg1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F6F5C2BD-B41B-4DC2-8855-9E52FFFE1C7E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51669" y="9174"/>
            <a:ext cx="6706333" cy="869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3305" tIns="31652" rIns="63305" bIns="31652" numCol="1" anchor="ctr" anchorCtr="0" compatLnSpc="1">
            <a:prstTxWarp prst="textNoShape">
              <a:avLst/>
            </a:prstTxWarp>
          </a:bodyPr>
          <a:lstStyle>
            <a:lvl1pPr marL="444500" indent="-444500" algn="l" rtl="0" eaLnBrk="0" fontAlgn="base" hangingPunct="0">
              <a:spcBef>
                <a:spcPts val="120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444500" indent="-4445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2pPr>
            <a:lvl3pPr marL="444500" indent="-4445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3pPr>
            <a:lvl4pPr marL="444500" indent="-4445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4pPr>
            <a:lvl5pPr marL="444500" indent="-4445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5pPr>
            <a:lvl6pPr marL="901700" indent="-4445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ＭＳ Ｐゴシック" charset="-128"/>
                <a:ea typeface="ＭＳ Ｐゴシック" charset="-128"/>
              </a:defRPr>
            </a:lvl6pPr>
            <a:lvl7pPr marL="1358900" indent="-4445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ＭＳ Ｐゴシック" charset="-128"/>
                <a:ea typeface="ＭＳ Ｐゴシック" charset="-128"/>
              </a:defRPr>
            </a:lvl7pPr>
            <a:lvl8pPr marL="1816100" indent="-4445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ＭＳ Ｐゴシック" charset="-128"/>
                <a:ea typeface="ＭＳ Ｐゴシック" charset="-128"/>
              </a:defRPr>
            </a:lvl8pPr>
            <a:lvl9pPr marL="2273300" indent="-4445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lvl="0" defTabSz="633013">
              <a:defRPr/>
            </a:pPr>
            <a:endParaRPr kumimoji="1" lang="ja-JP" altLang="en-US" sz="1662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AC1F0AD-2D04-4BD4-AB4C-1C3DE4AECF77}"/>
              </a:ext>
            </a:extLst>
          </p:cNvPr>
          <p:cNvSpPr txBox="1">
            <a:spLocks/>
          </p:cNvSpPr>
          <p:nvPr userDrawn="1"/>
        </p:nvSpPr>
        <p:spPr>
          <a:xfrm>
            <a:off x="151667" y="1101279"/>
            <a:ext cx="6570370" cy="919270"/>
          </a:xfrm>
          <a:prstGeom prst="rect">
            <a:avLst/>
          </a:prstGeom>
        </p:spPr>
        <p:txBody>
          <a:bodyPr wrap="square" lIns="62308"/>
          <a:lstStyle>
            <a:defPPr>
              <a:defRPr lang="en-US"/>
            </a:defPPr>
            <a:lvl1pPr marL="0" indent="0">
              <a:buClr>
                <a:schemeClr val="tx1"/>
              </a:buClr>
              <a:buFont typeface="ＭＳ Ｐゴシック" panose="020B0600070205080204" pitchFamily="50" charset="-128"/>
              <a:defRPr kumimoji="1" sz="2000" b="0" kern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742950" indent="-285750">
              <a:buClr>
                <a:schemeClr val="tx1"/>
              </a:buClr>
              <a:buFont typeface="ＭＳ Ｐゴシック" panose="020B0600070205080204" pitchFamily="50" charset="-128"/>
              <a:defRPr sz="160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2pPr>
            <a:lvl3pPr marL="1143000" indent="-228600">
              <a:buClr>
                <a:schemeClr val="tx1"/>
              </a:buClr>
              <a:buFont typeface="ＭＳ Ｐゴシック" panose="020B0600070205080204" pitchFamily="50" charset="-128"/>
              <a:defRPr sz="160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3pPr>
            <a:lvl4pPr marL="1600200" indent="-228600">
              <a:buClr>
                <a:schemeClr val="tx1"/>
              </a:buClr>
              <a:buFont typeface="ＭＳ Ｐゴシック" panose="020B0600070205080204" pitchFamily="50" charset="-128"/>
              <a:defRPr sz="160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4pPr>
            <a:lvl5pPr marL="2057400" indent="-228600">
              <a:buClr>
                <a:schemeClr val="tx1"/>
              </a:buClr>
              <a:buFont typeface="ＭＳ Ｐゴシック" panose="020B0600070205080204" pitchFamily="50" charset="-128"/>
              <a:defRPr sz="160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ＭＳ Ｐゴシック" charset="-128"/>
              <a:defRPr sz="1600">
                <a:latin typeface="+mn-l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ＭＳ Ｐゴシック" charset="-128"/>
              <a:defRPr sz="1600">
                <a:latin typeface="+mn-l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ＭＳ Ｐゴシック" charset="-128"/>
              <a:defRPr sz="1600">
                <a:latin typeface="+mn-l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ＭＳ Ｐゴシック" charset="-128"/>
              <a:defRPr sz="1600">
                <a:latin typeface="+mn-lt"/>
              </a:defRPr>
            </a:lvl9pPr>
          </a:lstStyle>
          <a:p>
            <a:pPr lvl="0" defTabSz="633013" eaLnBrk="0" fontAlgn="base" hangingPunct="0"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defRPr/>
            </a:pPr>
            <a:r>
              <a:rPr kumimoji="1" lang="ja-JP" altLang="en-US" sz="1385" b="0" i="0" u="none" strike="noStrike" kern="0" cap="none" spc="0" normalizeH="0" baseline="0" noProof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</a:p>
        </p:txBody>
      </p:sp>
    </p:spTree>
    <p:extLst>
      <p:ext uri="{BB962C8B-B14F-4D97-AF65-F5344CB8AC3E}">
        <p14:creationId xmlns:p14="http://schemas.microsoft.com/office/powerpoint/2010/main" val="2427837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/>
          <p:cNvCxnSpPr/>
          <p:nvPr/>
        </p:nvCxnSpPr>
        <p:spPr bwMode="auto">
          <a:xfrm>
            <a:off x="1" y="-174812"/>
            <a:ext cx="337406" cy="0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>
            <a:off x="6516295" y="-174812"/>
            <a:ext cx="337406" cy="0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-68443" y="-708959"/>
            <a:ext cx="684803" cy="3924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950" i="0">
                <a:latin typeface="+mj-ea"/>
                <a:ea typeface="+mj-ea"/>
              </a:rPr>
              <a:t>余白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45643" y="-708959"/>
            <a:ext cx="684803" cy="3924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950" i="0">
                <a:latin typeface="+mj-ea"/>
                <a:ea typeface="+mj-ea"/>
              </a:rPr>
              <a:t>余白</a:t>
            </a:r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1" y="10069669"/>
            <a:ext cx="337406" cy="0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6516295" y="10069669"/>
            <a:ext cx="337406" cy="0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-39868" y="10128507"/>
            <a:ext cx="684803" cy="3924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950" i="0">
                <a:latin typeface="+mj-ea"/>
                <a:ea typeface="+mj-ea"/>
              </a:rPr>
              <a:t>余白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74218" y="10128507"/>
            <a:ext cx="684803" cy="3924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950" i="0">
                <a:latin typeface="+mj-ea"/>
                <a:ea typeface="+mj-ea"/>
              </a:rPr>
              <a:t>余白</a:t>
            </a:r>
          </a:p>
        </p:txBody>
      </p:sp>
      <p:sp>
        <p:nvSpPr>
          <p:cNvPr id="13" name="TextBox 2">
            <a:extLst>
              <a:ext uri="{FF2B5EF4-FFF2-40B4-BE49-F238E27FC236}">
                <a16:creationId xmlns:a16="http://schemas.microsoft.com/office/drawing/2014/main" id="{B2434A8D-AD34-4242-A48B-31367021DB4D}"/>
              </a:ext>
            </a:extLst>
          </p:cNvPr>
          <p:cNvSpPr txBox="1"/>
          <p:nvPr userDrawn="1"/>
        </p:nvSpPr>
        <p:spPr>
          <a:xfrm>
            <a:off x="6230369" y="9634900"/>
            <a:ext cx="585756" cy="24451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fld id="{989496C2-B50A-F244-A0A1-E3849033C8B1}" type="slidenum">
              <a:rPr lang="en-GB" sz="1156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pPr algn="r"/>
              <a:t>‹#›</a:t>
            </a:fld>
            <a:endParaRPr lang="en-GB" sz="1156">
              <a:solidFill>
                <a:schemeClr val="bg1">
                  <a:lumMod val="50000"/>
                </a:schemeClr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71547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19" r:id="rId2"/>
    <p:sldLayoutId id="2147483721" r:id="rId3"/>
    <p:sldLayoutId id="2147483724" r:id="rId4"/>
  </p:sldLayoutIdLst>
  <p:hf hdr="0" ftr="0" dt="0"/>
  <p:txStyles>
    <p:titleStyle>
      <a:lvl1pPr algn="ctr" defTabSz="825343" rtl="0" eaLnBrk="0" fontAlgn="base" hangingPunct="0">
        <a:spcBef>
          <a:spcPct val="0"/>
        </a:spcBef>
        <a:spcAft>
          <a:spcPct val="0"/>
        </a:spcAft>
        <a:defRPr sz="1733">
          <a:solidFill>
            <a:schemeClr val="bg1"/>
          </a:solidFill>
          <a:latin typeface="+mj-ea"/>
          <a:ea typeface="+mj-ea"/>
          <a:cs typeface="+mj-cs"/>
        </a:defRPr>
      </a:lvl1pPr>
      <a:lvl2pPr algn="ctr" defTabSz="825343" rtl="0" eaLnBrk="0" fontAlgn="base" hangingPunct="0">
        <a:spcBef>
          <a:spcPct val="0"/>
        </a:spcBef>
        <a:spcAft>
          <a:spcPct val="0"/>
        </a:spcAft>
        <a:defRPr sz="1733">
          <a:solidFill>
            <a:schemeClr val="bg1"/>
          </a:solidFill>
          <a:latin typeface="Calibri" pitchFamily="34" charset="0"/>
          <a:ea typeface="ＭＳ Ｐゴシック" pitchFamily="50" charset="-128"/>
        </a:defRPr>
      </a:lvl2pPr>
      <a:lvl3pPr algn="ctr" defTabSz="825343" rtl="0" eaLnBrk="0" fontAlgn="base" hangingPunct="0">
        <a:spcBef>
          <a:spcPct val="0"/>
        </a:spcBef>
        <a:spcAft>
          <a:spcPct val="0"/>
        </a:spcAft>
        <a:defRPr sz="1733">
          <a:solidFill>
            <a:schemeClr val="bg1"/>
          </a:solidFill>
          <a:latin typeface="Calibri" pitchFamily="34" charset="0"/>
          <a:ea typeface="ＭＳ Ｐゴシック" pitchFamily="50" charset="-128"/>
        </a:defRPr>
      </a:lvl3pPr>
      <a:lvl4pPr algn="ctr" defTabSz="825343" rtl="0" eaLnBrk="0" fontAlgn="base" hangingPunct="0">
        <a:spcBef>
          <a:spcPct val="0"/>
        </a:spcBef>
        <a:spcAft>
          <a:spcPct val="0"/>
        </a:spcAft>
        <a:defRPr sz="1733">
          <a:solidFill>
            <a:schemeClr val="bg1"/>
          </a:solidFill>
          <a:latin typeface="Calibri" pitchFamily="34" charset="0"/>
          <a:ea typeface="ＭＳ Ｐゴシック" pitchFamily="50" charset="-128"/>
        </a:defRPr>
      </a:lvl4pPr>
      <a:lvl5pPr algn="ctr" defTabSz="825343" rtl="0" eaLnBrk="0" fontAlgn="base" hangingPunct="0">
        <a:spcBef>
          <a:spcPct val="0"/>
        </a:spcBef>
        <a:spcAft>
          <a:spcPct val="0"/>
        </a:spcAft>
        <a:defRPr sz="1733">
          <a:solidFill>
            <a:schemeClr val="bg1"/>
          </a:solidFill>
          <a:latin typeface="Calibri" pitchFamily="34" charset="0"/>
          <a:ea typeface="ＭＳ Ｐゴシック" pitchFamily="50" charset="-128"/>
        </a:defRPr>
      </a:lvl5pPr>
      <a:lvl6pPr marL="495205" algn="ctr" defTabSz="825343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ＭＳ Ｐゴシック" pitchFamily="50" charset="-128"/>
          <a:ea typeface="ＭＳ Ｐゴシック" pitchFamily="50" charset="-128"/>
        </a:defRPr>
      </a:lvl6pPr>
      <a:lvl7pPr marL="990409" algn="ctr" defTabSz="825343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ＭＳ Ｐゴシック" pitchFamily="50" charset="-128"/>
          <a:ea typeface="ＭＳ Ｐゴシック" pitchFamily="50" charset="-128"/>
        </a:defRPr>
      </a:lvl7pPr>
      <a:lvl8pPr marL="1485616" algn="ctr" defTabSz="825343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ＭＳ Ｐゴシック" pitchFamily="50" charset="-128"/>
          <a:ea typeface="ＭＳ Ｐゴシック" pitchFamily="50" charset="-128"/>
        </a:defRPr>
      </a:lvl8pPr>
      <a:lvl9pPr marL="1980820" algn="ctr" defTabSz="825343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ＭＳ Ｐゴシック" pitchFamily="50" charset="-128"/>
          <a:ea typeface="ＭＳ Ｐゴシック" pitchFamily="50" charset="-128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defRPr kumimoji="1" sz="1517">
          <a:solidFill>
            <a:schemeClr val="tx1"/>
          </a:solidFill>
          <a:latin typeface="+mj-ea"/>
          <a:ea typeface="+mj-ea"/>
          <a:cs typeface="+mn-cs"/>
        </a:defRPr>
      </a:lvl1pPr>
      <a:lvl2pPr marL="828781" indent="-309503" algn="l" rtl="0" eaLnBrk="0" fontAlgn="base" hangingPunct="0">
        <a:spcBef>
          <a:spcPct val="20000"/>
        </a:spcBef>
        <a:spcAft>
          <a:spcPct val="0"/>
        </a:spcAft>
        <a:buChar char="–"/>
        <a:defRPr kumimoji="1" sz="3033">
          <a:solidFill>
            <a:schemeClr val="tx1"/>
          </a:solidFill>
          <a:latin typeface="Times New Roman" pitchFamily="18" charset="0"/>
          <a:ea typeface="+mn-ea"/>
        </a:defRPr>
      </a:lvl2pPr>
      <a:lvl3pPr marL="1282720" indent="-247602" algn="l" rtl="0" eaLnBrk="0" fontAlgn="base" hangingPunct="0">
        <a:spcBef>
          <a:spcPct val="20000"/>
        </a:spcBef>
        <a:spcAft>
          <a:spcPct val="0"/>
        </a:spcAft>
        <a:buChar char="•"/>
        <a:defRPr kumimoji="1" sz="2600">
          <a:solidFill>
            <a:schemeClr val="tx1"/>
          </a:solidFill>
          <a:latin typeface="Times New Roman" pitchFamily="18" charset="0"/>
          <a:ea typeface="+mn-ea"/>
        </a:defRPr>
      </a:lvl3pPr>
      <a:lvl4pPr marL="1736657" indent="-247602" algn="l" rtl="0" eaLnBrk="0" fontAlgn="base" hangingPunct="0">
        <a:spcBef>
          <a:spcPct val="20000"/>
        </a:spcBef>
        <a:spcAft>
          <a:spcPct val="0"/>
        </a:spcAft>
        <a:buChar char="–"/>
        <a:defRPr kumimoji="1" sz="2167">
          <a:solidFill>
            <a:schemeClr val="tx1"/>
          </a:solidFill>
          <a:latin typeface="Times New Roman" pitchFamily="18" charset="0"/>
          <a:ea typeface="+mn-ea"/>
        </a:defRPr>
      </a:lvl4pPr>
      <a:lvl5pPr marL="2228422" indent="-249322" algn="l" rtl="0" eaLnBrk="0" fontAlgn="base" hangingPunct="0">
        <a:spcBef>
          <a:spcPct val="20000"/>
        </a:spcBef>
        <a:spcAft>
          <a:spcPct val="0"/>
        </a:spcAft>
        <a:buChar char="»"/>
        <a:defRPr kumimoji="1" sz="2167">
          <a:solidFill>
            <a:schemeClr val="tx1"/>
          </a:solidFill>
          <a:latin typeface="Times New Roman" pitchFamily="18" charset="0"/>
          <a:ea typeface="+mn-ea"/>
        </a:defRPr>
      </a:lvl5pPr>
      <a:lvl6pPr marL="2723629" indent="-247602" algn="l" rtl="0" fontAlgn="base">
        <a:spcBef>
          <a:spcPct val="20000"/>
        </a:spcBef>
        <a:spcAft>
          <a:spcPct val="0"/>
        </a:spcAft>
        <a:buChar char="»"/>
        <a:defRPr kumimoji="1" sz="2167">
          <a:solidFill>
            <a:schemeClr val="tx1"/>
          </a:solidFill>
          <a:latin typeface="Times New Roman" pitchFamily="18" charset="0"/>
          <a:ea typeface="+mn-ea"/>
        </a:defRPr>
      </a:lvl6pPr>
      <a:lvl7pPr marL="3218834" indent="-247602" algn="l" rtl="0" fontAlgn="base">
        <a:spcBef>
          <a:spcPct val="20000"/>
        </a:spcBef>
        <a:spcAft>
          <a:spcPct val="0"/>
        </a:spcAft>
        <a:buChar char="»"/>
        <a:defRPr kumimoji="1" sz="2167">
          <a:solidFill>
            <a:schemeClr val="tx1"/>
          </a:solidFill>
          <a:latin typeface="Times New Roman" pitchFamily="18" charset="0"/>
          <a:ea typeface="+mn-ea"/>
        </a:defRPr>
      </a:lvl7pPr>
      <a:lvl8pPr marL="3714038" indent="-247602" algn="l" rtl="0" fontAlgn="base">
        <a:spcBef>
          <a:spcPct val="20000"/>
        </a:spcBef>
        <a:spcAft>
          <a:spcPct val="0"/>
        </a:spcAft>
        <a:buChar char="»"/>
        <a:defRPr kumimoji="1" sz="2167">
          <a:solidFill>
            <a:schemeClr val="tx1"/>
          </a:solidFill>
          <a:latin typeface="Times New Roman" pitchFamily="18" charset="0"/>
          <a:ea typeface="+mn-ea"/>
        </a:defRPr>
      </a:lvl8pPr>
      <a:lvl9pPr marL="4209242" indent="-247602" algn="l" rtl="0" fontAlgn="base">
        <a:spcBef>
          <a:spcPct val="20000"/>
        </a:spcBef>
        <a:spcAft>
          <a:spcPct val="0"/>
        </a:spcAft>
        <a:buChar char="»"/>
        <a:defRPr kumimoji="1" sz="2167">
          <a:solidFill>
            <a:schemeClr val="tx1"/>
          </a:solidFill>
          <a:latin typeface="Times New Roman" pitchFamily="18" charset="0"/>
          <a:ea typeface="+mn-ea"/>
        </a:defRPr>
      </a:lvl9pPr>
    </p:bodyStyle>
    <p:otherStyle>
      <a:defPPr>
        <a:defRPr lang="ja-JP"/>
      </a:defPPr>
      <a:lvl1pPr marL="0" algn="l" defTabSz="990409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05" algn="l" defTabSz="990409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409" algn="l" defTabSz="990409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616" algn="l" defTabSz="990409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0820" algn="l" defTabSz="990409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024" algn="l" defTabSz="990409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29" algn="l" defTabSz="990409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436" algn="l" defTabSz="990409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1638" algn="l" defTabSz="990409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タイトル 3">
            <a:extLst>
              <a:ext uri="{FF2B5EF4-FFF2-40B4-BE49-F238E27FC236}">
                <a16:creationId xmlns:a16="http://schemas.microsoft.com/office/drawing/2014/main" id="{4C16C192-795A-4621-80FC-0250E0D9E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6003"/>
            <a:ext cx="6858000" cy="828000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marL="0" indent="0" algn="ctr"/>
            <a:r>
              <a:rPr lang="ja-JP" altLang="en-US" sz="2000" dirty="0"/>
              <a:t>「</a:t>
            </a:r>
            <a:r>
              <a:rPr lang="ja-JP" altLang="en-US" sz="2000" u="sng" dirty="0">
                <a:solidFill>
                  <a:srgbClr val="FF0000"/>
                </a:solidFill>
              </a:rPr>
              <a:t>顔認証</a:t>
            </a:r>
            <a:r>
              <a:rPr lang="ja-JP" altLang="en-US" sz="2000" dirty="0"/>
              <a:t>」、「</a:t>
            </a:r>
            <a:r>
              <a:rPr lang="ja-JP" altLang="en-US" sz="2000" u="sng" dirty="0">
                <a:solidFill>
                  <a:srgbClr val="FF0000"/>
                </a:solidFill>
              </a:rPr>
              <a:t>暗証番号</a:t>
            </a:r>
            <a:r>
              <a:rPr lang="ja-JP" altLang="en-US" sz="2000" dirty="0"/>
              <a:t>」の両方で資格確認ができない場合、</a:t>
            </a:r>
            <a:br>
              <a:rPr lang="en-US" altLang="ja-JP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ja-JP" altLang="en-US" sz="2000" dirty="0"/>
              <a:t>「</a:t>
            </a:r>
            <a:r>
              <a:rPr lang="ja-JP" altLang="en-US" sz="2400" b="1" u="sng" dirty="0">
                <a:solidFill>
                  <a:srgbClr val="FF0000"/>
                </a:solidFill>
              </a:rPr>
              <a:t>目視確認モード</a:t>
            </a:r>
            <a:r>
              <a:rPr lang="ja-JP" altLang="en-US" sz="2000" dirty="0"/>
              <a:t>」を使って資格確認を行ってください</a:t>
            </a: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BE122F9A-BFB7-A419-B79F-77B7B98A59D0}"/>
              </a:ext>
            </a:extLst>
          </p:cNvPr>
          <p:cNvSpPr txBox="1"/>
          <p:nvPr/>
        </p:nvSpPr>
        <p:spPr>
          <a:xfrm>
            <a:off x="0" y="823306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33013"/>
            <a:r>
              <a:rPr kumimoji="1" lang="ja-JP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顔認証付きカードリーダーで本人確認ができない方がいる場合、「顔認証」も「暗証番号」入力もできないことが原因と考えられます。その場合は、「</a:t>
            </a:r>
            <a:r>
              <a:rPr kumimoji="1" lang="ja-JP" altLang="en-US" sz="1400" b="1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目視確認モード</a:t>
            </a:r>
            <a:r>
              <a:rPr kumimoji="1" lang="ja-JP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」により資格確認が可能です。</a:t>
            </a:r>
            <a:endParaRPr kumimoji="1" lang="en-US" altLang="ja-JP" sz="1400" dirty="0">
              <a:solidFill>
                <a:schemeClr val="tx1">
                  <a:lumMod val="85000"/>
                  <a:lumOff val="1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9EAC4BCD-36BC-6071-2E00-0A2C406097C8}"/>
              </a:ext>
            </a:extLst>
          </p:cNvPr>
          <p:cNvSpPr/>
          <p:nvPr/>
        </p:nvSpPr>
        <p:spPr bwMode="auto">
          <a:xfrm>
            <a:off x="83842" y="5736462"/>
            <a:ext cx="6685483" cy="3950333"/>
          </a:xfrm>
          <a:prstGeom prst="roundRect">
            <a:avLst>
              <a:gd name="adj" fmla="val 6637"/>
            </a:avLst>
          </a:prstGeom>
          <a:solidFill>
            <a:schemeClr val="bg1"/>
          </a:solidFill>
          <a:ln w="38100" algn="ctr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square" lIns="24923" tIns="0" rIns="24923" bIns="0" rtlCol="0" anchor="t">
            <a:noAutofit/>
          </a:bodyPr>
          <a:lstStyle/>
          <a:p>
            <a:pPr marL="118690" indent="-118690" defTabSz="633013">
              <a:buFont typeface="Arial" panose="020B0604020202020204" pitchFamily="34" charset="0"/>
              <a:buChar char="•"/>
            </a:pPr>
            <a:endParaRPr kumimoji="1" lang="en-US" altLang="ja-JP" sz="1200" dirty="0">
              <a:solidFill>
                <a:schemeClr val="tx1">
                  <a:lumMod val="85000"/>
                  <a:lumOff val="1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82563" indent="-182563" defTabSz="633013"/>
            <a:r>
              <a:rPr kumimoji="1" lang="ja-JP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①　資格確認端末からオンライン資格確認等システムにログインし、</a:t>
            </a:r>
            <a:r>
              <a:rPr kumimoji="1" lang="ja-JP" altLang="en-US" sz="1200" b="1" u="sng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「顔認証付きカードリーダー操作」を押下　</a:t>
            </a:r>
            <a:r>
              <a:rPr kumimoji="1" lang="ja-JP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する。</a:t>
            </a:r>
            <a:endParaRPr kumimoji="1" lang="en-US" altLang="ja-JP" sz="1100" dirty="0">
              <a:solidFill>
                <a:schemeClr val="tx1">
                  <a:lumMod val="85000"/>
                  <a:lumOff val="1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18690" indent="-118690" defTabSz="633013">
              <a:buFont typeface="Arial" panose="020B0604020202020204" pitchFamily="34" charset="0"/>
              <a:buChar char="•"/>
            </a:pPr>
            <a:endParaRPr kumimoji="1" lang="en-US" altLang="ja-JP" sz="1100" dirty="0">
              <a:solidFill>
                <a:schemeClr val="tx1">
                  <a:lumMod val="85000"/>
                  <a:lumOff val="1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EEFDBDD2-D091-438D-0C61-E34CDE75DCC9}"/>
              </a:ext>
            </a:extLst>
          </p:cNvPr>
          <p:cNvSpPr/>
          <p:nvPr/>
        </p:nvSpPr>
        <p:spPr bwMode="auto">
          <a:xfrm>
            <a:off x="84027" y="1676808"/>
            <a:ext cx="3332659" cy="2585744"/>
          </a:xfrm>
          <a:prstGeom prst="roundRect">
            <a:avLst>
              <a:gd name="adj" fmla="val 6637"/>
            </a:avLst>
          </a:prstGeom>
          <a:noFill/>
          <a:ln w="38100" algn="ctr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square" lIns="24923" tIns="0" rIns="24923" bIns="0" rtlCol="0" anchor="b">
            <a:noAutofit/>
          </a:bodyPr>
          <a:lstStyle/>
          <a:p>
            <a:pPr marL="118690" indent="-118690" defTabSz="633013">
              <a:buFont typeface="Arial" panose="020B0604020202020204" pitchFamily="34" charset="0"/>
              <a:buChar char="•"/>
            </a:pPr>
            <a:r>
              <a:rPr kumimoji="1" lang="ja-JP" altLang="en-US" sz="1200" b="1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マイナンバーカードに格納された本人画像と撮影された画像が一致しない</a:t>
            </a:r>
            <a:br>
              <a:rPr kumimoji="1" lang="en-US" altLang="ja-JP" sz="1100" b="1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kumimoji="1" lang="ja-JP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例）顔貌が大きく変化（顔面に生じた外傷や、組織の異常、変形、欠損、乳幼児の成長　等）、けが等で顔に包帯、眼帯をしており顔が隠れている　等</a:t>
            </a:r>
            <a:endParaRPr kumimoji="1" lang="en-US" altLang="ja-JP" sz="1050" dirty="0">
              <a:solidFill>
                <a:schemeClr val="tx1">
                  <a:lumMod val="85000"/>
                  <a:lumOff val="1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18690" indent="-118690" defTabSz="633013">
              <a:buFont typeface="Arial" panose="020B0604020202020204" pitchFamily="34" charset="0"/>
              <a:buChar char="•"/>
            </a:pPr>
            <a:endParaRPr kumimoji="1" lang="en-US" altLang="ja-JP" sz="600" dirty="0">
              <a:solidFill>
                <a:schemeClr val="tx1">
                  <a:lumMod val="85000"/>
                  <a:lumOff val="1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18690" indent="-118690" defTabSz="633013">
              <a:buFont typeface="Arial" panose="020B0604020202020204" pitchFamily="34" charset="0"/>
              <a:buChar char="•"/>
            </a:pPr>
            <a:r>
              <a:rPr kumimoji="1" lang="ja-JP" altLang="en-US" sz="1200" b="1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顔認証付きカードリーダーの高さまで顔があげられない</a:t>
            </a:r>
            <a:br>
              <a:rPr kumimoji="1" lang="en-US" altLang="ja-JP" sz="1100" b="1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kumimoji="1" lang="ja-JP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例）車いす等を利用しており、顔認証付きカードリーダーが設置されている高さまで顔を上げることができない　等</a:t>
            </a:r>
            <a:endParaRPr kumimoji="1" lang="en-US" altLang="ja-JP" sz="1050" dirty="0">
              <a:solidFill>
                <a:schemeClr val="tx1">
                  <a:lumMod val="85000"/>
                  <a:lumOff val="1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18690" indent="-118690" defTabSz="633013">
              <a:buFont typeface="Arial" panose="020B0604020202020204" pitchFamily="34" charset="0"/>
              <a:buChar char="•"/>
            </a:pPr>
            <a:endParaRPr kumimoji="1" lang="en-US" altLang="ja-JP" sz="600" b="1" dirty="0">
              <a:solidFill>
                <a:schemeClr val="tx2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18690" indent="-118690" defTabSz="633013">
              <a:buFont typeface="Arial" panose="020B0604020202020204" pitchFamily="34" charset="0"/>
              <a:buChar char="•"/>
            </a:pPr>
            <a:r>
              <a:rPr kumimoji="1" lang="ja-JP" altLang="en-US" sz="1200" b="1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顔認証付きカードリーダーのカメラが故障している</a:t>
            </a:r>
            <a:br>
              <a:rPr kumimoji="1" lang="en-US" altLang="ja-JP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kumimoji="1" lang="ja-JP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例）カメラが故障しており、患者の顔が読み取れない</a:t>
            </a:r>
            <a:br>
              <a:rPr kumimoji="1"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endParaRPr kumimoji="1" lang="en-US" altLang="ja-JP" sz="300" dirty="0">
              <a:solidFill>
                <a:schemeClr val="tx1">
                  <a:lumMod val="85000"/>
                  <a:lumOff val="1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4" name="四角形: 角を丸くする 23">
            <a:extLst>
              <a:ext uri="{FF2B5EF4-FFF2-40B4-BE49-F238E27FC236}">
                <a16:creationId xmlns:a16="http://schemas.microsoft.com/office/drawing/2014/main" id="{7F01E541-C34A-6E3A-7AA9-F7D608947A39}"/>
              </a:ext>
            </a:extLst>
          </p:cNvPr>
          <p:cNvSpPr/>
          <p:nvPr/>
        </p:nvSpPr>
        <p:spPr bwMode="auto">
          <a:xfrm>
            <a:off x="199949" y="1385212"/>
            <a:ext cx="2941854" cy="297943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lIns="64800" tIns="32400" rIns="64800" bIns="32400" rtlCol="0" anchor="ctr">
            <a:noAutofit/>
          </a:bodyPr>
          <a:lstStyle/>
          <a:p>
            <a:pPr algn="ctr"/>
            <a:r>
              <a:rPr lang="ja-JP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「顔認証」ができない</a:t>
            </a:r>
          </a:p>
        </p:txBody>
      </p:sp>
      <p:sp>
        <p:nvSpPr>
          <p:cNvPr id="25" name="四角形: 角を丸くする 24">
            <a:extLst>
              <a:ext uri="{FF2B5EF4-FFF2-40B4-BE49-F238E27FC236}">
                <a16:creationId xmlns:a16="http://schemas.microsoft.com/office/drawing/2014/main" id="{E182C6F6-AA28-16C3-34BF-79F359D0EE07}"/>
              </a:ext>
            </a:extLst>
          </p:cNvPr>
          <p:cNvSpPr/>
          <p:nvPr/>
        </p:nvSpPr>
        <p:spPr bwMode="auto">
          <a:xfrm>
            <a:off x="3416686" y="1676805"/>
            <a:ext cx="3352639" cy="2585744"/>
          </a:xfrm>
          <a:prstGeom prst="roundRect">
            <a:avLst>
              <a:gd name="adj" fmla="val 6637"/>
            </a:avLst>
          </a:prstGeom>
          <a:noFill/>
          <a:ln w="38100" algn="ctr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square" lIns="24923" tIns="0" rIns="24923" bIns="0" rtlCol="0" anchor="ctr">
            <a:noAutofit/>
          </a:bodyPr>
          <a:lstStyle/>
          <a:p>
            <a:pPr marL="118690" marR="0" lvl="0" indent="-118690" algn="l" defTabSz="6330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顔認証マイナンバーカードを利用している</a:t>
            </a:r>
            <a:b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例）患者がカード交付時の暗証番号の設定が不要な</a:t>
            </a:r>
            <a:r>
              <a:rPr kumimoji="1" lang="ja-JP" altLang="en-US" sz="1050" dirty="0">
                <a:solidFill>
                  <a:prstClr val="black">
                    <a:lumMod val="85000"/>
                    <a:lumOff val="1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</a:t>
            </a: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顔認証マイナンバーカード」を利用しており、暗証番号の入力ができない　等</a:t>
            </a: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118690" marR="0" lvl="0" indent="-118690" algn="l" defTabSz="6330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1" lang="en-US" altLang="ja-JP" sz="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118690" marR="0" lvl="0" indent="-118690" algn="l" defTabSz="6330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暗証番号を忘れてしまった</a:t>
            </a:r>
            <a:b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例）暗証番号の設定はなされているが、患者が暗証番号を忘れてしまい暗証番号の入力ができない　等</a:t>
            </a: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26" name="四角形: 角を丸くする 25">
            <a:extLst>
              <a:ext uri="{FF2B5EF4-FFF2-40B4-BE49-F238E27FC236}">
                <a16:creationId xmlns:a16="http://schemas.microsoft.com/office/drawing/2014/main" id="{628FE513-DB6B-8920-35E9-48A371C2444C}"/>
              </a:ext>
            </a:extLst>
          </p:cNvPr>
          <p:cNvSpPr/>
          <p:nvPr/>
        </p:nvSpPr>
        <p:spPr bwMode="auto">
          <a:xfrm>
            <a:off x="3696398" y="1385212"/>
            <a:ext cx="2941854" cy="297943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lIns="64800" tIns="32400" rIns="64800" bIns="32400" rtlCol="0" anchor="ctr">
            <a:noAutofit/>
          </a:bodyPr>
          <a:lstStyle/>
          <a:p>
            <a:pPr algn="ctr"/>
            <a:r>
              <a:rPr lang="ja-JP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「暗証番号」が入力できない</a:t>
            </a:r>
          </a:p>
        </p:txBody>
      </p:sp>
      <p:sp>
        <p:nvSpPr>
          <p:cNvPr id="31" name="四角形: 角を丸くする 30">
            <a:extLst>
              <a:ext uri="{FF2B5EF4-FFF2-40B4-BE49-F238E27FC236}">
                <a16:creationId xmlns:a16="http://schemas.microsoft.com/office/drawing/2014/main" id="{97F5EF58-BE82-B446-5E1D-5DE9D09B04B7}"/>
              </a:ext>
            </a:extLst>
          </p:cNvPr>
          <p:cNvSpPr/>
          <p:nvPr/>
        </p:nvSpPr>
        <p:spPr bwMode="auto">
          <a:xfrm>
            <a:off x="83842" y="4650898"/>
            <a:ext cx="6755389" cy="232404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none" lIns="64800" tIns="32400" rIns="64800" bIns="32400" rtlCol="0" anchor="ctr">
            <a:noAutofit/>
          </a:bodyPr>
          <a:lstStyle/>
          <a:p>
            <a:pPr algn="ctr" defTabSz="633013"/>
            <a:r>
              <a:rPr kumimoji="1" lang="ja-JP" altLang="en-US" sz="16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「目視確認モード」</a:t>
            </a:r>
            <a:r>
              <a:rPr kumimoji="1" lang="ja-JP" altLang="en-US" sz="16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の利用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6DCCB75D-4ABF-90B2-DC4D-98B4B5F36869}"/>
              </a:ext>
            </a:extLst>
          </p:cNvPr>
          <p:cNvSpPr txBox="1"/>
          <p:nvPr/>
        </p:nvSpPr>
        <p:spPr>
          <a:xfrm>
            <a:off x="2172697" y="5559493"/>
            <a:ext cx="257768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633013"/>
            <a:r>
              <a:rPr kumimoji="1" lang="ja-JP" altLang="en-US" sz="1400" b="1" u="sng" dirty="0">
                <a:solidFill>
                  <a:srgbClr val="08376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１</a:t>
            </a:r>
            <a:r>
              <a:rPr kumimoji="1" lang="en-US" altLang="ja-JP" sz="1400" b="1" u="sng" dirty="0">
                <a:solidFill>
                  <a:srgbClr val="08376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.</a:t>
            </a:r>
            <a:r>
              <a:rPr kumimoji="1" lang="ja-JP" altLang="en-US" sz="1400" b="1" u="sng" dirty="0">
                <a:solidFill>
                  <a:srgbClr val="08376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目視確認モードへの切り替え</a:t>
            </a:r>
            <a:endParaRPr kumimoji="1" lang="en-US" altLang="ja-JP" sz="1400" b="1" u="sng" dirty="0">
              <a:solidFill>
                <a:srgbClr val="083763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二等辺三角形 1">
            <a:extLst>
              <a:ext uri="{FF2B5EF4-FFF2-40B4-BE49-F238E27FC236}">
                <a16:creationId xmlns:a16="http://schemas.microsoft.com/office/drawing/2014/main" id="{2E307669-5BA8-A989-5F4C-DA377982F931}"/>
              </a:ext>
            </a:extLst>
          </p:cNvPr>
          <p:cNvSpPr/>
          <p:nvPr/>
        </p:nvSpPr>
        <p:spPr bwMode="auto">
          <a:xfrm flipV="1">
            <a:off x="1558314" y="4345914"/>
            <a:ext cx="3741372" cy="232404"/>
          </a:xfrm>
          <a:prstGeom prst="triangle">
            <a:avLst/>
          </a:prstGeom>
          <a:solidFill>
            <a:schemeClr val="accent3">
              <a:lumMod val="20000"/>
              <a:lumOff val="80000"/>
            </a:schemeClr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none" lIns="93600" tIns="46800" rIns="93600" bIns="46800" rtlCol="0" anchor="ctr">
            <a:noAutofit/>
          </a:bodyPr>
          <a:lstStyle/>
          <a:p>
            <a:pPr marL="0" marR="0" indent="0" algn="ctr" defTabSz="914400" latinLnBrk="0">
              <a:lnSpc>
                <a:spcPct val="100000"/>
              </a:lnSpc>
              <a:buClrTx/>
              <a:buSzTx/>
              <a:buFontTx/>
              <a:buNone/>
              <a:tabLst/>
            </a:pPr>
            <a:endParaRPr kumimoji="1" lang="ja-JP" altLang="en-US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2A6B9F58-6C8A-53F0-1991-9A5F2DE2FAF4}"/>
              </a:ext>
            </a:extLst>
          </p:cNvPr>
          <p:cNvSpPr/>
          <p:nvPr/>
        </p:nvSpPr>
        <p:spPr bwMode="auto">
          <a:xfrm>
            <a:off x="1260639" y="1743726"/>
            <a:ext cx="820473" cy="29794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none" lIns="93600" tIns="46800" rIns="93600" bIns="46800" rtlCol="0" anchor="ctr">
            <a:noAutofit/>
          </a:bodyPr>
          <a:lstStyle/>
          <a:p>
            <a:pPr marL="0" marR="0" indent="0" algn="ctr" defTabSz="914400" latinLnBrk="0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主な原因</a:t>
            </a: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85ADE26A-7F9C-0B7F-56D4-76A57E39552F}"/>
              </a:ext>
            </a:extLst>
          </p:cNvPr>
          <p:cNvSpPr/>
          <p:nvPr/>
        </p:nvSpPr>
        <p:spPr bwMode="auto">
          <a:xfrm>
            <a:off x="4740477" y="1743726"/>
            <a:ext cx="820473" cy="29794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none" lIns="93600" tIns="46800" rIns="93600" bIns="46800" rtlCol="0" anchor="ctr">
            <a:noAutofit/>
          </a:bodyPr>
          <a:lstStyle/>
          <a:p>
            <a:pPr marL="0" marR="0" indent="0" algn="ctr" defTabSz="914400" latinLnBrk="0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主な原因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114B614-70C5-C6F0-52E0-5FD926583B98}"/>
              </a:ext>
            </a:extLst>
          </p:cNvPr>
          <p:cNvSpPr txBox="1"/>
          <p:nvPr/>
        </p:nvSpPr>
        <p:spPr>
          <a:xfrm>
            <a:off x="73944" y="4911022"/>
            <a:ext cx="6685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 defTabSz="633013"/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○　あらかじめ実際に目視確認モードへの切り替えを試行していただくなど、事前に手順の確認をお願いします。</a:t>
            </a:r>
            <a:endParaRPr kumimoji="1"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274638" indent="-274638" defTabSz="633013"/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○　目視確認モードへの変更は、資格確認端末の管理アカウントで行う必要があるので、あらかじめ管理アカウントのユーザ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ID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とパスワードをご確認下さい。</a:t>
            </a:r>
            <a:endParaRPr kumimoji="1"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0EE4F89-DB7B-1CC4-20DA-59EF1B46D36C}"/>
              </a:ext>
            </a:extLst>
          </p:cNvPr>
          <p:cNvSpPr txBox="1"/>
          <p:nvPr/>
        </p:nvSpPr>
        <p:spPr>
          <a:xfrm>
            <a:off x="6242378" y="469149"/>
            <a:ext cx="526947" cy="2308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kumimoji="1" lang="ja-JP" altLang="en-US" sz="900">
                <a:latin typeface="Meiryo UI" panose="020B0604030504040204" pitchFamily="50" charset="-128"/>
                <a:ea typeface="Meiryo UI" panose="020B0604030504040204" pitchFamily="50" charset="-128"/>
              </a:rPr>
              <a:t>別添２</a:t>
            </a:r>
            <a:endParaRPr kumimoji="1" lang="ja-JP" altLang="en-US" sz="900" i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68FF17CA-8502-1B56-C688-F5A243924D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7979"/>
          <a:stretch/>
        </p:blipFill>
        <p:spPr>
          <a:xfrm>
            <a:off x="1110941" y="6406426"/>
            <a:ext cx="4611490" cy="3149848"/>
          </a:xfrm>
          <a:prstGeom prst="rect">
            <a:avLst/>
          </a:prstGeom>
        </p:spPr>
      </p:pic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9BB7DE87-9111-D939-D51B-84554DE75471}"/>
              </a:ext>
            </a:extLst>
          </p:cNvPr>
          <p:cNvSpPr/>
          <p:nvPr/>
        </p:nvSpPr>
        <p:spPr bwMode="auto">
          <a:xfrm>
            <a:off x="2842411" y="8980011"/>
            <a:ext cx="1238250" cy="576263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72000" rIns="36000" bIns="7200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10000"/>
              </a:lnSpc>
              <a:spcBef>
                <a:spcPct val="40000"/>
              </a:spcBef>
              <a:buClrTx/>
              <a:buSzTx/>
              <a:tabLst/>
            </a:pPr>
            <a:endParaRPr kumimoji="1" lang="ja-JP" altLang="en-US" sz="1200" i="0" dirty="0">
              <a:solidFill>
                <a:srgbClr val="0070C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53837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四角形: 角を丸くする 133">
            <a:extLst>
              <a:ext uri="{FF2B5EF4-FFF2-40B4-BE49-F238E27FC236}">
                <a16:creationId xmlns:a16="http://schemas.microsoft.com/office/drawing/2014/main" id="{C1595972-A1E9-118D-529C-EF571FF0E5D5}"/>
              </a:ext>
            </a:extLst>
          </p:cNvPr>
          <p:cNvSpPr/>
          <p:nvPr/>
        </p:nvSpPr>
        <p:spPr bwMode="auto">
          <a:xfrm>
            <a:off x="95531" y="3471786"/>
            <a:ext cx="6668389" cy="4963377"/>
          </a:xfrm>
          <a:prstGeom prst="roundRect">
            <a:avLst>
              <a:gd name="adj" fmla="val 6637"/>
            </a:avLst>
          </a:prstGeom>
          <a:solidFill>
            <a:schemeClr val="bg1"/>
          </a:solidFill>
          <a:ln w="38100" algn="ctr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square" lIns="24923" tIns="0" rIns="24923" bIns="0" rtlCol="0" anchor="t">
            <a:noAutofit/>
          </a:bodyPr>
          <a:lstStyle/>
          <a:p>
            <a:pPr marL="118690" indent="-118690" defTabSz="633013">
              <a:buFont typeface="Arial" panose="020B0604020202020204" pitchFamily="34" charset="0"/>
              <a:buChar char="•"/>
            </a:pPr>
            <a:endParaRPr kumimoji="1" lang="en-US" altLang="ja-JP" sz="1200" dirty="0">
              <a:solidFill>
                <a:schemeClr val="tx1">
                  <a:lumMod val="85000"/>
                  <a:lumOff val="1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633013"/>
            <a:r>
              <a:rPr kumimoji="1" lang="ja-JP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③　</a:t>
            </a:r>
            <a:r>
              <a:rPr kumimoji="1" lang="ja-JP" altLang="en-US" sz="1200" b="1" u="sng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マイナンバーカード券面の顔写真を、患者に提示してもらう。</a:t>
            </a:r>
            <a:endParaRPr kumimoji="1" lang="en-US" altLang="ja-JP" sz="1200" b="1" u="sng" dirty="0">
              <a:solidFill>
                <a:schemeClr val="tx2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18690" indent="-118690" defTabSz="633013">
              <a:buFont typeface="Arial" panose="020B0604020202020204" pitchFamily="34" charset="0"/>
              <a:buChar char="•"/>
            </a:pPr>
            <a:endParaRPr kumimoji="1" lang="en-US" altLang="ja-JP" sz="1200" dirty="0">
              <a:solidFill>
                <a:schemeClr val="tx1">
                  <a:lumMod val="85000"/>
                  <a:lumOff val="1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633013"/>
            <a:r>
              <a:rPr kumimoji="1" lang="ja-JP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④　</a:t>
            </a:r>
            <a:r>
              <a:rPr kumimoji="1" lang="ja-JP" altLang="en-US" sz="1200" b="1" u="sng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顔写真を目視で確認</a:t>
            </a:r>
            <a:r>
              <a:rPr kumimoji="1" lang="ja-JP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し、</a:t>
            </a:r>
            <a:r>
              <a:rPr kumimoji="1" lang="ja-JP" altLang="en-US" sz="1200" b="1" u="sng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本人確認</a:t>
            </a:r>
            <a:r>
              <a:rPr kumimoji="1" lang="ja-JP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を行う。</a:t>
            </a:r>
            <a:endParaRPr kumimoji="1" lang="en-US" altLang="ja-JP" sz="1200" dirty="0">
              <a:solidFill>
                <a:schemeClr val="tx1">
                  <a:lumMod val="85000"/>
                  <a:lumOff val="1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18690" indent="-118690" defTabSz="633013">
              <a:buFont typeface="Arial" panose="020B0604020202020204" pitchFamily="34" charset="0"/>
              <a:buChar char="•"/>
            </a:pPr>
            <a:endParaRPr kumimoji="1" lang="en-US" altLang="ja-JP" sz="1200" dirty="0">
              <a:solidFill>
                <a:schemeClr val="tx1">
                  <a:lumMod val="85000"/>
                  <a:lumOff val="1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18690" indent="-118690" defTabSz="633013">
              <a:buFont typeface="Arial" panose="020B0604020202020204" pitchFamily="34" charset="0"/>
              <a:buChar char="•"/>
            </a:pPr>
            <a:endParaRPr kumimoji="1" lang="en-US" altLang="ja-JP" sz="1200" dirty="0">
              <a:solidFill>
                <a:schemeClr val="tx1">
                  <a:lumMod val="85000"/>
                  <a:lumOff val="1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18690" indent="-118690" defTabSz="633013">
              <a:buFont typeface="Arial" panose="020B0604020202020204" pitchFamily="34" charset="0"/>
              <a:buChar char="•"/>
            </a:pPr>
            <a:endParaRPr kumimoji="1" lang="en-US" altLang="ja-JP" sz="1200" dirty="0">
              <a:solidFill>
                <a:schemeClr val="tx1">
                  <a:lumMod val="85000"/>
                  <a:lumOff val="1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18690" indent="-118690" defTabSz="633013">
              <a:buFont typeface="Arial" panose="020B0604020202020204" pitchFamily="34" charset="0"/>
              <a:buChar char="•"/>
            </a:pPr>
            <a:endParaRPr kumimoji="1" lang="en-US" altLang="ja-JP" sz="1200" dirty="0">
              <a:solidFill>
                <a:schemeClr val="tx1">
                  <a:lumMod val="85000"/>
                  <a:lumOff val="1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82563" indent="-182563" defTabSz="633013"/>
            <a:r>
              <a:rPr kumimoji="1" lang="ja-JP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⑤　患者がマイナンバーカード所有者本人であれば、</a:t>
            </a:r>
            <a:r>
              <a:rPr kumimoji="1" lang="ja-JP" altLang="en-US" sz="1200" b="1" u="sng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資格確認端末画面の「目視で本人確認完了」にチェック</a:t>
            </a:r>
            <a:r>
              <a:rPr kumimoji="1" lang="ja-JP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を入れる。</a:t>
            </a:r>
            <a:endParaRPr kumimoji="1" lang="en-US" altLang="ja-JP" sz="1200" dirty="0">
              <a:solidFill>
                <a:schemeClr val="tx1">
                  <a:lumMod val="85000"/>
                  <a:lumOff val="1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633013"/>
            <a:endParaRPr kumimoji="1" lang="en-US" altLang="ja-JP" sz="1200" dirty="0">
              <a:solidFill>
                <a:schemeClr val="tx1">
                  <a:lumMod val="85000"/>
                  <a:lumOff val="1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633013"/>
            <a:endParaRPr kumimoji="1" lang="en-US" altLang="ja-JP" sz="1200" dirty="0">
              <a:solidFill>
                <a:schemeClr val="tx1">
                  <a:lumMod val="85000"/>
                  <a:lumOff val="1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633013"/>
            <a:endParaRPr kumimoji="1" lang="en-US" altLang="ja-JP" sz="1200" dirty="0">
              <a:solidFill>
                <a:schemeClr val="tx1">
                  <a:lumMod val="85000"/>
                  <a:lumOff val="1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633013"/>
            <a:endParaRPr kumimoji="1" lang="en-US" altLang="ja-JP" sz="1200" dirty="0">
              <a:solidFill>
                <a:schemeClr val="tx1">
                  <a:lumMod val="85000"/>
                  <a:lumOff val="1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633013"/>
            <a:endParaRPr kumimoji="1" lang="en-US" altLang="ja-JP" sz="1200" dirty="0">
              <a:solidFill>
                <a:schemeClr val="tx1">
                  <a:lumMod val="85000"/>
                  <a:lumOff val="1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633013"/>
            <a:endParaRPr kumimoji="1" lang="en-US" altLang="ja-JP" sz="1200" dirty="0">
              <a:solidFill>
                <a:schemeClr val="tx1">
                  <a:lumMod val="85000"/>
                  <a:lumOff val="1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633013"/>
            <a:endParaRPr kumimoji="1" lang="en-US" altLang="ja-JP" sz="1200" dirty="0">
              <a:solidFill>
                <a:schemeClr val="tx1">
                  <a:lumMod val="85000"/>
                  <a:lumOff val="1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633013"/>
            <a:endParaRPr kumimoji="1" lang="en-US" altLang="ja-JP" sz="1200" dirty="0">
              <a:solidFill>
                <a:schemeClr val="tx1">
                  <a:lumMod val="85000"/>
                  <a:lumOff val="1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633013"/>
            <a:endParaRPr kumimoji="1" lang="en-US" altLang="ja-JP" sz="1200" dirty="0">
              <a:solidFill>
                <a:schemeClr val="tx1">
                  <a:lumMod val="85000"/>
                  <a:lumOff val="1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633013"/>
            <a:endParaRPr kumimoji="1" lang="en-US" altLang="ja-JP" sz="1200" dirty="0">
              <a:solidFill>
                <a:schemeClr val="tx1">
                  <a:lumMod val="85000"/>
                  <a:lumOff val="1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633013"/>
            <a:endParaRPr kumimoji="1" lang="en-US" altLang="ja-JP" sz="1200" dirty="0">
              <a:solidFill>
                <a:schemeClr val="tx1">
                  <a:lumMod val="85000"/>
                  <a:lumOff val="1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633013"/>
            <a:endParaRPr kumimoji="1" lang="en-US" altLang="ja-JP" sz="1200" dirty="0">
              <a:solidFill>
                <a:schemeClr val="tx1">
                  <a:lumMod val="85000"/>
                  <a:lumOff val="1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633013"/>
            <a:endParaRPr kumimoji="1" lang="en-US" altLang="ja-JP" sz="1200" dirty="0">
              <a:solidFill>
                <a:schemeClr val="tx1">
                  <a:lumMod val="85000"/>
                  <a:lumOff val="1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82563" indent="-182563" defTabSz="633013"/>
            <a:r>
              <a:rPr kumimoji="1" lang="ja-JP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⑥　</a:t>
            </a:r>
            <a:r>
              <a:rPr kumimoji="1" lang="ja-JP" altLang="en-US" sz="1200" b="1" u="sng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患者にマイナンバーカードを顔認証付きカードリーダーに置いてもらい</a:t>
            </a:r>
            <a:r>
              <a:rPr kumimoji="1" lang="ja-JP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、薬剤情報の提供等の</a:t>
            </a:r>
            <a:r>
              <a:rPr kumimoji="1" lang="ja-JP" altLang="en-US" sz="1200" b="1" u="sng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同意を選択してもらう。</a:t>
            </a:r>
            <a:endParaRPr kumimoji="1" lang="en-US" altLang="ja-JP" sz="1200" b="1" u="sng" dirty="0">
              <a:solidFill>
                <a:schemeClr val="tx2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5" name="テキスト ボックス 134">
            <a:extLst>
              <a:ext uri="{FF2B5EF4-FFF2-40B4-BE49-F238E27FC236}">
                <a16:creationId xmlns:a16="http://schemas.microsoft.com/office/drawing/2014/main" id="{50AC3E5F-EB1A-0FAF-2F1C-E07F57FE77AB}"/>
              </a:ext>
            </a:extLst>
          </p:cNvPr>
          <p:cNvSpPr txBox="1"/>
          <p:nvPr/>
        </p:nvSpPr>
        <p:spPr>
          <a:xfrm>
            <a:off x="2872238" y="3338572"/>
            <a:ext cx="118068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633013"/>
            <a:r>
              <a:rPr kumimoji="1" lang="ja-JP" altLang="en-US" sz="1400" b="1" u="sng" dirty="0">
                <a:solidFill>
                  <a:srgbClr val="08376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２</a:t>
            </a:r>
            <a:r>
              <a:rPr kumimoji="1" lang="en-US" altLang="ja-JP" sz="1400" b="1" u="sng" dirty="0">
                <a:solidFill>
                  <a:srgbClr val="08376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.</a:t>
            </a:r>
            <a:r>
              <a:rPr kumimoji="1" lang="ja-JP" altLang="en-US" sz="1400" b="1" u="sng" dirty="0">
                <a:solidFill>
                  <a:srgbClr val="08376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目視確認</a:t>
            </a:r>
            <a:endParaRPr kumimoji="1" lang="en-US" altLang="ja-JP" sz="1400" b="1" u="sng" dirty="0">
              <a:solidFill>
                <a:srgbClr val="083763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2" name="四角形: 角を丸くする 141">
            <a:extLst>
              <a:ext uri="{FF2B5EF4-FFF2-40B4-BE49-F238E27FC236}">
                <a16:creationId xmlns:a16="http://schemas.microsoft.com/office/drawing/2014/main" id="{C63E4F25-135D-B032-35EA-7ED5B008C020}"/>
              </a:ext>
            </a:extLst>
          </p:cNvPr>
          <p:cNvSpPr/>
          <p:nvPr/>
        </p:nvSpPr>
        <p:spPr bwMode="auto">
          <a:xfrm>
            <a:off x="78775" y="8817821"/>
            <a:ext cx="6642752" cy="953155"/>
          </a:xfrm>
          <a:prstGeom prst="roundRect">
            <a:avLst>
              <a:gd name="adj" fmla="val 6637"/>
            </a:avLst>
          </a:prstGeom>
          <a:solidFill>
            <a:schemeClr val="bg1"/>
          </a:solidFill>
          <a:ln w="38100" algn="ctr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square" lIns="24923" tIns="0" rIns="24923" bIns="0" rtlCol="0" anchor="t">
            <a:noAutofit/>
          </a:bodyPr>
          <a:lstStyle/>
          <a:p>
            <a:pPr marL="118690" indent="-118690" defTabSz="633013">
              <a:buFont typeface="Arial" panose="020B0604020202020204" pitchFamily="34" charset="0"/>
              <a:buChar char="•"/>
            </a:pPr>
            <a:endParaRPr kumimoji="1" lang="en-US" altLang="ja-JP" sz="1200" dirty="0">
              <a:solidFill>
                <a:schemeClr val="tx1">
                  <a:lumMod val="85000"/>
                  <a:lumOff val="1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82563" indent="-182563" defTabSz="633013"/>
            <a:r>
              <a:rPr kumimoji="1" lang="ja-JP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⑦　患者による顔認証付きカードリーダーの操作が終了したら、「目視確認モード」から</a:t>
            </a:r>
            <a:r>
              <a:rPr kumimoji="1" lang="ja-JP" altLang="en-US" sz="1200" b="1" u="sng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通常の「無人運転モード」に切り替え</a:t>
            </a:r>
            <a:r>
              <a:rPr kumimoji="1" lang="ja-JP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てください。</a:t>
            </a:r>
            <a:endParaRPr kumimoji="1" lang="en-US" altLang="ja-JP" sz="1200" dirty="0">
              <a:solidFill>
                <a:schemeClr val="tx1">
                  <a:lumMod val="85000"/>
                  <a:lumOff val="1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633013"/>
            <a:r>
              <a:rPr kumimoji="1" lang="ja-JP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（切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り替え</a:t>
            </a:r>
            <a:r>
              <a:rPr kumimoji="1" lang="ja-JP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を忘れると、顔認証・暗証番号入力ができず、目視確認でしか本人確認ができません。）</a:t>
            </a:r>
          </a:p>
        </p:txBody>
      </p:sp>
      <p:sp>
        <p:nvSpPr>
          <p:cNvPr id="143" name="テキスト ボックス 142">
            <a:extLst>
              <a:ext uri="{FF2B5EF4-FFF2-40B4-BE49-F238E27FC236}">
                <a16:creationId xmlns:a16="http://schemas.microsoft.com/office/drawing/2014/main" id="{F2E57C7D-1814-31A6-3566-476AA04743B5}"/>
              </a:ext>
            </a:extLst>
          </p:cNvPr>
          <p:cNvSpPr txBox="1"/>
          <p:nvPr/>
        </p:nvSpPr>
        <p:spPr>
          <a:xfrm>
            <a:off x="1877357" y="8668866"/>
            <a:ext cx="317044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633013"/>
            <a:r>
              <a:rPr kumimoji="1" lang="ja-JP" altLang="en-US" sz="1400" b="1" u="sng" dirty="0">
                <a:solidFill>
                  <a:srgbClr val="08376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３</a:t>
            </a:r>
            <a:r>
              <a:rPr kumimoji="1" lang="en-US" altLang="ja-JP" sz="1400" b="1" u="sng" dirty="0">
                <a:solidFill>
                  <a:srgbClr val="08376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.</a:t>
            </a:r>
            <a:r>
              <a:rPr kumimoji="1" lang="ja-JP" altLang="en-US" sz="1400" b="1" u="sng" dirty="0">
                <a:solidFill>
                  <a:srgbClr val="08376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通常の「無人運転モード」に切り替え</a:t>
            </a:r>
            <a:endParaRPr kumimoji="1" lang="en-US" altLang="ja-JP" sz="1400" b="1" u="sng" dirty="0">
              <a:solidFill>
                <a:srgbClr val="083763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4" name="コンテンツ プレースホルダー 2">
            <a:extLst>
              <a:ext uri="{FF2B5EF4-FFF2-40B4-BE49-F238E27FC236}">
                <a16:creationId xmlns:a16="http://schemas.microsoft.com/office/drawing/2014/main" id="{0131E39A-52CF-7F15-48EA-BAA19B512DCB}"/>
              </a:ext>
            </a:extLst>
          </p:cNvPr>
          <p:cNvSpPr txBox="1">
            <a:spLocks/>
          </p:cNvSpPr>
          <p:nvPr/>
        </p:nvSpPr>
        <p:spPr bwMode="auto">
          <a:xfrm>
            <a:off x="265987" y="4410094"/>
            <a:ext cx="6268325" cy="504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vert="horz" wrap="square" lIns="24923" tIns="30773" rIns="24923" bIns="30773" numCol="1" anchor="ctr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ＭＳ Ｐゴシック" panose="020B0600070205080204" pitchFamily="50" charset="-128"/>
              <a:defRPr sz="1200" b="1">
                <a:solidFill>
                  <a:srgbClr val="17406D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ＭＳ Ｐゴシック" panose="020B0600070205080204" pitchFamily="50" charset="-128"/>
              <a:defRPr sz="1200" b="1">
                <a:solidFill>
                  <a:srgbClr val="17406D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ＭＳ Ｐゴシック" panose="020B0600070205080204" pitchFamily="50" charset="-128"/>
              <a:defRPr sz="1200" b="1">
                <a:solidFill>
                  <a:srgbClr val="17406D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ＭＳ Ｐゴシック" panose="020B0600070205080204" pitchFamily="50" charset="-128"/>
              <a:defRPr sz="1200" b="1">
                <a:solidFill>
                  <a:srgbClr val="17406D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ＭＳ Ｐゴシック" panose="020B0600070205080204" pitchFamily="50" charset="-128"/>
              <a:defRPr sz="1200" b="1">
                <a:solidFill>
                  <a:srgbClr val="17406D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ＭＳ Ｐゴシック" charset="-128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ＭＳ Ｐゴシック" charset="-128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ＭＳ Ｐゴシック" charset="-128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ＭＳ Ｐゴシック" charset="-128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ja-JP" altLang="ja-JP" sz="1100" b="0" kern="100" dirty="0">
                <a:solidFill>
                  <a:srgbClr val="000000"/>
                </a:solidFill>
                <a:effectLst/>
                <a:latin typeface="Century" panose="02040604050505020304" pitchFamily="18" charset="0"/>
                <a:ea typeface="Meiryo UI" panose="020B0604030504040204" pitchFamily="50" charset="-128"/>
                <a:cs typeface="Arial" panose="020B0604020202020204" pitchFamily="34" charset="0"/>
              </a:rPr>
              <a:t>目視確認は、本人確認作業を</a:t>
            </a:r>
            <a:r>
              <a:rPr lang="ja-JP" altLang="en-US" sz="1100" b="0" kern="100" dirty="0">
                <a:solidFill>
                  <a:srgbClr val="000000"/>
                </a:solidFill>
                <a:latin typeface="Century" panose="02040604050505020304" pitchFamily="18" charset="0"/>
                <a:cs typeface="Arial" panose="020B0604020202020204" pitchFamily="34" charset="0"/>
              </a:rPr>
              <a:t>医療機関・薬局の</a:t>
            </a:r>
            <a:r>
              <a:rPr lang="ja-JP" altLang="ja-JP" sz="1100" b="0" kern="100" dirty="0">
                <a:solidFill>
                  <a:srgbClr val="000000"/>
                </a:solidFill>
                <a:effectLst/>
                <a:latin typeface="Century" panose="02040604050505020304" pitchFamily="18" charset="0"/>
                <a:ea typeface="Meiryo UI" panose="020B0604030504040204" pitchFamily="50" charset="-128"/>
                <a:cs typeface="Arial" panose="020B0604020202020204" pitchFamily="34" charset="0"/>
              </a:rPr>
              <a:t>職員の判断で行うため、第三者の利用を防止する上でも本人確認に相違がないよう</a:t>
            </a:r>
            <a:r>
              <a:rPr lang="ja-JP" altLang="en-US" sz="1100" b="0" kern="100" dirty="0">
                <a:solidFill>
                  <a:srgbClr val="000000"/>
                </a:solidFill>
                <a:effectLst/>
                <a:latin typeface="Century" panose="02040604050505020304" pitchFamily="18" charset="0"/>
                <a:ea typeface="Meiryo UI" panose="020B0604030504040204" pitchFamily="50" charset="-128"/>
                <a:cs typeface="Arial" panose="020B0604020202020204" pitchFamily="34" charset="0"/>
              </a:rPr>
              <a:t>お気をつけください</a:t>
            </a:r>
            <a:r>
              <a:rPr lang="ja-JP" altLang="ja-JP" sz="1100" b="0" kern="100" dirty="0">
                <a:solidFill>
                  <a:srgbClr val="000000"/>
                </a:solidFill>
                <a:effectLst/>
                <a:latin typeface="Century" panose="02040604050505020304" pitchFamily="18" charset="0"/>
                <a:ea typeface="Meiryo UI" panose="020B0604030504040204" pitchFamily="50" charset="-128"/>
                <a:cs typeface="Arial" panose="020B0604020202020204" pitchFamily="34" charset="0"/>
              </a:rPr>
              <a:t>。</a:t>
            </a:r>
            <a:endParaRPr lang="ja-JP" altLang="ja-JP" sz="1100" b="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Arial" panose="020B0604020202020204" pitchFamily="34" charset="0"/>
            </a:endParaRPr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D674E4C4-E700-E183-8717-E1A70DFEE598}"/>
              </a:ext>
            </a:extLst>
          </p:cNvPr>
          <p:cNvSpPr/>
          <p:nvPr/>
        </p:nvSpPr>
        <p:spPr bwMode="auto">
          <a:xfrm>
            <a:off x="78437" y="195701"/>
            <a:ext cx="6685483" cy="2944765"/>
          </a:xfrm>
          <a:prstGeom prst="roundRect">
            <a:avLst>
              <a:gd name="adj" fmla="val 6637"/>
            </a:avLst>
          </a:prstGeom>
          <a:solidFill>
            <a:schemeClr val="bg1"/>
          </a:solidFill>
          <a:ln w="38100" algn="ctr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square" lIns="24923" tIns="0" rIns="24923" bIns="0" rtlCol="0" anchor="t">
            <a:noAutofit/>
          </a:bodyPr>
          <a:lstStyle/>
          <a:p>
            <a:pPr marL="118690" indent="-118690" defTabSz="633013">
              <a:buFont typeface="Arial" panose="020B0604020202020204" pitchFamily="34" charset="0"/>
              <a:buChar char="•"/>
            </a:pPr>
            <a:endParaRPr kumimoji="1" lang="en-US" altLang="ja-JP" sz="1200" dirty="0">
              <a:solidFill>
                <a:schemeClr val="tx1">
                  <a:lumMod val="85000"/>
                  <a:lumOff val="1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82563" indent="-182563" defTabSz="633013"/>
            <a:r>
              <a:rPr kumimoji="1" lang="ja-JP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②　</a:t>
            </a:r>
            <a:r>
              <a:rPr kumimoji="1" lang="ja-JP" altLang="en-US" sz="1200" b="1" u="sng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「目視確認」ボタンを押下</a:t>
            </a:r>
            <a:r>
              <a:rPr kumimoji="1" lang="ja-JP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し、顔認証付きカードリーダーの設定を「目視確認モード」に切り替える。</a:t>
            </a:r>
            <a:endParaRPr kumimoji="1" lang="en-US" altLang="ja-JP" sz="1200" dirty="0">
              <a:solidFill>
                <a:schemeClr val="tx1">
                  <a:lumMod val="85000"/>
                  <a:lumOff val="1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18690" indent="-118690" defTabSz="633013">
              <a:buFont typeface="Arial" panose="020B0604020202020204" pitchFamily="34" charset="0"/>
              <a:buChar char="•"/>
            </a:pPr>
            <a:endParaRPr kumimoji="1" lang="en-US" altLang="ja-JP" sz="1100" dirty="0">
              <a:solidFill>
                <a:schemeClr val="tx1">
                  <a:lumMod val="85000"/>
                  <a:lumOff val="1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18690" indent="-118690" defTabSz="633013">
              <a:buFont typeface="Arial" panose="020B0604020202020204" pitchFamily="34" charset="0"/>
              <a:buChar char="•"/>
            </a:pPr>
            <a:endParaRPr kumimoji="1" lang="en-US" altLang="ja-JP" sz="1100" dirty="0">
              <a:solidFill>
                <a:schemeClr val="tx1">
                  <a:lumMod val="85000"/>
                  <a:lumOff val="1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18690" indent="-118690" defTabSz="633013">
              <a:buFont typeface="Arial" panose="020B0604020202020204" pitchFamily="34" charset="0"/>
              <a:buChar char="•"/>
            </a:pPr>
            <a:endParaRPr kumimoji="1" lang="en-US" altLang="ja-JP" sz="1100" dirty="0">
              <a:solidFill>
                <a:schemeClr val="tx1">
                  <a:lumMod val="85000"/>
                  <a:lumOff val="1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75C303D-083D-8F85-9202-EAC1CF11E581}"/>
              </a:ext>
            </a:extLst>
          </p:cNvPr>
          <p:cNvSpPr txBox="1"/>
          <p:nvPr/>
        </p:nvSpPr>
        <p:spPr>
          <a:xfrm>
            <a:off x="1769863" y="41812"/>
            <a:ext cx="338543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633013"/>
            <a:r>
              <a:rPr kumimoji="1" lang="ja-JP" altLang="en-US" sz="1400" b="1" u="sng" dirty="0">
                <a:solidFill>
                  <a:srgbClr val="08376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１</a:t>
            </a:r>
            <a:r>
              <a:rPr kumimoji="1" lang="en-US" altLang="ja-JP" sz="1400" b="1" u="sng" dirty="0">
                <a:solidFill>
                  <a:srgbClr val="08376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.</a:t>
            </a:r>
            <a:r>
              <a:rPr kumimoji="1" lang="ja-JP" altLang="en-US" sz="1400" b="1" u="sng" dirty="0">
                <a:solidFill>
                  <a:srgbClr val="08376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目視確認モードへの切り替え（続き）</a:t>
            </a:r>
            <a:endParaRPr kumimoji="1" lang="en-US" altLang="ja-JP" sz="1400" b="1" u="sng" dirty="0">
              <a:solidFill>
                <a:srgbClr val="083763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二等辺三角形 4">
            <a:extLst>
              <a:ext uri="{FF2B5EF4-FFF2-40B4-BE49-F238E27FC236}">
                <a16:creationId xmlns:a16="http://schemas.microsoft.com/office/drawing/2014/main" id="{BB5ED04A-50A7-BF54-C778-893A866D0799}"/>
              </a:ext>
            </a:extLst>
          </p:cNvPr>
          <p:cNvSpPr/>
          <p:nvPr/>
        </p:nvSpPr>
        <p:spPr bwMode="auto">
          <a:xfrm flipV="1">
            <a:off x="1591892" y="3184683"/>
            <a:ext cx="3741372" cy="190284"/>
          </a:xfrm>
          <a:prstGeom prst="triangle">
            <a:avLst/>
          </a:prstGeom>
          <a:solidFill>
            <a:schemeClr val="accent3">
              <a:lumMod val="20000"/>
              <a:lumOff val="80000"/>
            </a:schemeClr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none" lIns="93600" tIns="46800" rIns="93600" bIns="46800" rtlCol="0" anchor="ctr">
            <a:noAutofit/>
          </a:bodyPr>
          <a:lstStyle/>
          <a:p>
            <a:pPr marL="0" marR="0" indent="0" algn="ctr" defTabSz="914400" latinLnBrk="0">
              <a:lnSpc>
                <a:spcPct val="100000"/>
              </a:lnSpc>
              <a:buClrTx/>
              <a:buSzTx/>
              <a:buFontTx/>
              <a:buNone/>
              <a:tabLst/>
            </a:pPr>
            <a:endParaRPr kumimoji="1" lang="ja-JP" altLang="en-US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二等辺三角形 5">
            <a:extLst>
              <a:ext uri="{FF2B5EF4-FFF2-40B4-BE49-F238E27FC236}">
                <a16:creationId xmlns:a16="http://schemas.microsoft.com/office/drawing/2014/main" id="{534B571B-14B7-1021-C2CA-42D1881147A9}"/>
              </a:ext>
            </a:extLst>
          </p:cNvPr>
          <p:cNvSpPr/>
          <p:nvPr/>
        </p:nvSpPr>
        <p:spPr bwMode="auto">
          <a:xfrm flipV="1">
            <a:off x="1698017" y="8506260"/>
            <a:ext cx="3741372" cy="174670"/>
          </a:xfrm>
          <a:prstGeom prst="triangle">
            <a:avLst/>
          </a:prstGeom>
          <a:solidFill>
            <a:schemeClr val="accent3">
              <a:lumMod val="20000"/>
              <a:lumOff val="80000"/>
            </a:schemeClr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none" lIns="93600" tIns="46800" rIns="93600" bIns="46800" rtlCol="0" anchor="ctr">
            <a:noAutofit/>
          </a:bodyPr>
          <a:lstStyle/>
          <a:p>
            <a:pPr marL="0" marR="0" indent="0" algn="ctr" defTabSz="914400" latinLnBrk="0">
              <a:lnSpc>
                <a:spcPct val="100000"/>
              </a:lnSpc>
              <a:buClrTx/>
              <a:buSzTx/>
              <a:buFontTx/>
              <a:buNone/>
              <a:tabLst/>
            </a:pPr>
            <a:endParaRPr kumimoji="1" lang="ja-JP" altLang="en-US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026" name="Picture 2" descr="イラストレーション素材のサンプルを配置したスクリーンキャプチャ">
            <a:extLst>
              <a:ext uri="{FF2B5EF4-FFF2-40B4-BE49-F238E27FC236}">
                <a16:creationId xmlns:a16="http://schemas.microsoft.com/office/drawing/2014/main" id="{26B0B194-BF1B-9DC3-99FC-8B516CE81B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36" t="13886" r="35005" b="53216"/>
          <a:stretch/>
        </p:blipFill>
        <p:spPr bwMode="auto">
          <a:xfrm>
            <a:off x="5289540" y="3552317"/>
            <a:ext cx="1180680" cy="789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23E7D43A-5CAD-978C-73E7-044E3C80762D}"/>
              </a:ext>
            </a:extLst>
          </p:cNvPr>
          <p:cNvCxnSpPr/>
          <p:nvPr/>
        </p:nvCxnSpPr>
        <p:spPr bwMode="auto">
          <a:xfrm>
            <a:off x="5768340" y="3718560"/>
            <a:ext cx="243840" cy="60960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ysDot"/>
            <a:round/>
            <a:headEnd type="none" w="med" len="med"/>
            <a:tailEnd type="triangle"/>
          </a:ln>
          <a:effectLst/>
        </p:spPr>
      </p:cxn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4564E2F0-B120-5FDF-44E5-45BFE15E737A}"/>
              </a:ext>
            </a:extLst>
          </p:cNvPr>
          <p:cNvCxnSpPr>
            <a:cxnSpLocks/>
          </p:cNvCxnSpPr>
          <p:nvPr/>
        </p:nvCxnSpPr>
        <p:spPr bwMode="auto">
          <a:xfrm>
            <a:off x="5753100" y="3743535"/>
            <a:ext cx="126780" cy="160676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ysDot"/>
            <a:round/>
            <a:headEnd type="none" w="med" len="med"/>
            <a:tailEnd type="triangle"/>
          </a:ln>
          <a:effectLst/>
        </p:spPr>
      </p:cxnSp>
      <p:pic>
        <p:nvPicPr>
          <p:cNvPr id="2" name="図 1">
            <a:extLst>
              <a:ext uri="{FF2B5EF4-FFF2-40B4-BE49-F238E27FC236}">
                <a16:creationId xmlns:a16="http://schemas.microsoft.com/office/drawing/2014/main" id="{BE3DF0C3-EC7D-75CE-CDE1-9B52CDDCB95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1756"/>
          <a:stretch/>
        </p:blipFill>
        <p:spPr>
          <a:xfrm>
            <a:off x="1009788" y="708555"/>
            <a:ext cx="4838424" cy="2281634"/>
          </a:xfrm>
          <a:prstGeom prst="rect">
            <a:avLst/>
          </a:prstGeom>
        </p:spPr>
      </p:pic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8C4D8470-A806-7C9A-1C0D-2A2C1B9155EB}"/>
              </a:ext>
            </a:extLst>
          </p:cNvPr>
          <p:cNvSpPr/>
          <p:nvPr/>
        </p:nvSpPr>
        <p:spPr bwMode="auto">
          <a:xfrm>
            <a:off x="4570458" y="1282085"/>
            <a:ext cx="1004842" cy="394315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72000" rIns="36000" bIns="7200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10000"/>
              </a:lnSpc>
              <a:spcBef>
                <a:spcPct val="40000"/>
              </a:spcBef>
              <a:buClrTx/>
              <a:buSzTx/>
              <a:tabLst/>
            </a:pPr>
            <a:endParaRPr kumimoji="1" lang="ja-JP" altLang="en-US" sz="1200" i="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64931AFC-EF52-949C-E40A-C11D06F0F5A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46712"/>
          <a:stretch/>
        </p:blipFill>
        <p:spPr>
          <a:xfrm>
            <a:off x="1027532" y="5434581"/>
            <a:ext cx="4870092" cy="2265166"/>
          </a:xfrm>
          <a:prstGeom prst="rect">
            <a:avLst/>
          </a:prstGeom>
        </p:spPr>
      </p:pic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ABD4DB99-6E0F-E354-B6E0-4B5C771A829A}"/>
              </a:ext>
            </a:extLst>
          </p:cNvPr>
          <p:cNvSpPr/>
          <p:nvPr/>
        </p:nvSpPr>
        <p:spPr bwMode="auto">
          <a:xfrm>
            <a:off x="3700508" y="6864940"/>
            <a:ext cx="1632756" cy="488815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72000" rIns="36000" bIns="7200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10000"/>
              </a:lnSpc>
              <a:spcBef>
                <a:spcPct val="40000"/>
              </a:spcBef>
              <a:buClrTx/>
              <a:buSzTx/>
              <a:tabLst/>
            </a:pPr>
            <a:endParaRPr kumimoji="1" lang="ja-JP" altLang="en-US" sz="1200" i="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95603436"/>
      </p:ext>
    </p:extLst>
  </p:cSld>
  <p:clrMapOvr>
    <a:masterClrMapping/>
  </p:clrMapOvr>
</p:sld>
</file>

<file path=ppt/theme/theme1.xml><?xml version="1.0" encoding="utf-8"?>
<a:theme xmlns:a="http://schemas.openxmlformats.org/drawingml/2006/main" name="0">
  <a:themeElements>
    <a:clrScheme name="青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ustom 2">
      <a:majorFont>
        <a:latin typeface="Arial"/>
        <a:ea typeface="Meiryo UI"/>
        <a:cs typeface=""/>
      </a:majorFont>
      <a:minorFont>
        <a:latin typeface="Arial"/>
        <a:ea typeface="Meiryo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00"/>
        </a:solidFill>
        <a:ln w="12700" cap="flat" cmpd="sng" algn="ctr">
          <a:solidFill>
            <a:schemeClr val="bg1">
              <a:lumMod val="50000"/>
            </a:schemeClr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72000" rIns="36000" bIns="72000" numCol="1" rtlCol="0" anchor="t" anchorCtr="0" compatLnSpc="1">
        <a:prstTxWarp prst="textNoShape">
          <a:avLst/>
        </a:prstTxWarp>
      </a:bodyPr>
      <a:lstStyle>
        <a:defPPr marR="0" algn="l" defTabSz="914400" rtl="0" eaLnBrk="1" fontAlgn="base" latinLnBrk="0" hangingPunct="1">
          <a:lnSpc>
            <a:spcPct val="110000"/>
          </a:lnSpc>
          <a:spcBef>
            <a:spcPct val="40000"/>
          </a:spcBef>
          <a:buClrTx/>
          <a:buSzTx/>
          <a:tabLst/>
          <a:defRPr kumimoji="1" sz="1200" i="0" dirty="0">
            <a:solidFill>
              <a:srgbClr val="0070C0"/>
            </a:solidFill>
            <a:latin typeface="Meiryo UI" panose="020B0604030504040204" pitchFamily="50" charset="-128"/>
            <a:ea typeface="Meiryo UI" panose="020B0604030504040204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ＭＳ Ｐゴシック" pitchFamily="50" charset="-128"/>
            <a:ea typeface="ＭＳ Ｐゴシック" pitchFamily="50" charset="-128"/>
          </a:defRPr>
        </a:defPPr>
      </a:lstStyle>
    </a:lnDef>
    <a:txDef>
      <a:spPr>
        <a:noFill/>
      </a:spPr>
      <a:bodyPr wrap="square" rtlCol="0" anchor="ctr">
        <a:spAutoFit/>
      </a:bodyPr>
      <a:lstStyle>
        <a:defPPr algn="ctr">
          <a:lnSpc>
            <a:spcPct val="100000"/>
          </a:lnSpc>
          <a:defRPr kumimoji="1" sz="1400" i="0" dirty="0" smtClean="0">
            <a:latin typeface="Meiryo UI" panose="020B0604030504040204" pitchFamily="50" charset="-128"/>
            <a:ea typeface="Meiryo UI" panose="020B0604030504040204" pitchFamily="50" charset="-128"/>
          </a:defRPr>
        </a:defPPr>
      </a:lstStyle>
    </a:tx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b100bc3-6dfd-48f4-9199-a422cea45ee6">
      <Terms xmlns="http://schemas.microsoft.com/office/infopath/2007/PartnerControls"/>
    </lcf76f155ced4ddcb4097134ff3c332f>
    <TaxCatchAll xmlns="914e659e-1831-47a3-84d6-042995eebc1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1CBE1EB09F08FB48B1C3DD748CFB7D7B" ma:contentTypeVersion="13" ma:contentTypeDescription="新しいドキュメントを作成します。" ma:contentTypeScope="" ma:versionID="acf07f2926b5cd5a7788d50e2653857c">
  <xsd:schema xmlns:xsd="http://www.w3.org/2001/XMLSchema" xmlns:xs="http://www.w3.org/2001/XMLSchema" xmlns:p="http://schemas.microsoft.com/office/2006/metadata/properties" xmlns:ns2="ab100bc3-6dfd-48f4-9199-a422cea45ee6" xmlns:ns3="914e659e-1831-47a3-84d6-042995eebc12" targetNamespace="http://schemas.microsoft.com/office/2006/metadata/properties" ma:root="true" ma:fieldsID="37cb4bca56baebb51d4798aac37afd14" ns2:_="" ns3:_="">
    <xsd:import namespace="ab100bc3-6dfd-48f4-9199-a422cea45ee6"/>
    <xsd:import namespace="914e659e-1831-47a3-84d6-042995eebc1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ObjectDetectorVersion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100bc3-6dfd-48f4-9199-a422cea45e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画像タグ" ma:readOnly="false" ma:fieldId="{5cf76f15-5ced-4ddc-b409-7134ff3c332f}" ma:taxonomyMulti="true" ma:sspId="6d165d17-9b79-46c3-82b9-c927e733c4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4e659e-1831-47a3-84d6-042995eebc12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e6252471-8af1-4397-9970-5f20b4f5f6d5}" ma:internalName="TaxCatchAll" ma:showField="CatchAllData" ma:web="914e659e-1831-47a3-84d6-042995eebc1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43FCBDF-386B-4AA5-8C2E-7BBD061CAD26}">
  <ds:schemaRefs>
    <ds:schemaRef ds:uri="http://purl.org/dc/terms/"/>
    <ds:schemaRef ds:uri="http://schemas.microsoft.com/office/2006/metadata/properties"/>
    <ds:schemaRef ds:uri="http://purl.org/dc/dcmitype/"/>
    <ds:schemaRef ds:uri="http://schemas.microsoft.com/office/2006/documentManagement/types"/>
    <ds:schemaRef ds:uri="ab100bc3-6dfd-48f4-9199-a422cea45ee6"/>
    <ds:schemaRef ds:uri="http://schemas.microsoft.com/office/infopath/2007/PartnerControls"/>
    <ds:schemaRef ds:uri="914e659e-1831-47a3-84d6-042995eebc12"/>
    <ds:schemaRef ds:uri="http://schemas.openxmlformats.org/package/2006/metadata/core-properties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355DFB3F-F07D-46D1-BAC0-A5BA7CEABCF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2BD1E7C-ACCC-49F9-859E-9163E6548D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b100bc3-6dfd-48f4-9199-a422cea45ee6"/>
    <ds:schemaRef ds:uri="914e659e-1831-47a3-84d6-042995eebc1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1bc0f418-96a4-4caf-9d7c-ccc5ec7f9d91}" enabled="1" method="Privileged" siteId="{e0793d39-0939-496d-b129-198edd916feb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2684</TotalTime>
  <Words>608</Words>
  <Application>Microsoft Office PowerPoint</Application>
  <PresentationFormat>A4 210 x 297 mm</PresentationFormat>
  <Paragraphs>54</Paragraphs>
  <Slides>2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0" baseType="lpstr">
      <vt:lpstr>Meiryo UI</vt:lpstr>
      <vt:lpstr>ＭＳ Ｐゴシック</vt:lpstr>
      <vt:lpstr>游ゴシック</vt:lpstr>
      <vt:lpstr>Arial</vt:lpstr>
      <vt:lpstr>Calibri</vt:lpstr>
      <vt:lpstr>Century</vt:lpstr>
      <vt:lpstr>Times New Roman</vt:lpstr>
      <vt:lpstr>0</vt:lpstr>
      <vt:lpstr>「顔認証」、「暗証番号」の両方で資格確認ができない場合、 「目視確認モード」を使って資格確認を行ってください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大竹 雄二(otake-yuji)</dc:creator>
  <cp:lastModifiedBy>中村 桂</cp:lastModifiedBy>
  <cp:revision>64</cp:revision>
  <cp:lastPrinted>2023-11-24T07:35:47Z</cp:lastPrinted>
  <dcterms:modified xsi:type="dcterms:W3CDTF">2023-12-13T05:04:46Z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0x0101001CBE1EB09F08FB48B1C3DD748CFB7D7B</vt:lpwstr>
  </property>
  <property fmtid="{D5CDD505-2E9C-101B-9397-08002B2CF9AE}" pid="3" name="MSIP_Label_1bc0f418-96a4-4caf-9d7c-ccc5ec7f9d91_Enabled">
    <vt:lpwstr>true</vt:lpwstr>
  </property>
  <property fmtid="{D5CDD505-2E9C-101B-9397-08002B2CF9AE}" pid="4" name="MSIP_Label_1bc0f418-96a4-4caf-9d7c-ccc5ec7f9d91_SetDate">
    <vt:lpwstr>2021-02-08T16:47:09Z</vt:lpwstr>
  </property>
  <property fmtid="{D5CDD505-2E9C-101B-9397-08002B2CF9AE}" pid="5" name="MSIP_Label_1bc0f418-96a4-4caf-9d7c-ccc5ec7f9d91_Method">
    <vt:lpwstr>Privileged</vt:lpwstr>
  </property>
  <property fmtid="{D5CDD505-2E9C-101B-9397-08002B2CF9AE}" pid="6" name="MSIP_Label_1bc0f418-96a4-4caf-9d7c-ccc5ec7f9d91_Name">
    <vt:lpwstr>1bc0f418-96a4-4caf-9d7c-ccc5ec7f9d91</vt:lpwstr>
  </property>
  <property fmtid="{D5CDD505-2E9C-101B-9397-08002B2CF9AE}" pid="7" name="MSIP_Label_1bc0f418-96a4-4caf-9d7c-ccc5ec7f9d91_SiteId">
    <vt:lpwstr>e0793d39-0939-496d-b129-198edd916feb</vt:lpwstr>
  </property>
  <property fmtid="{D5CDD505-2E9C-101B-9397-08002B2CF9AE}" pid="8" name="MSIP_Label_1bc0f418-96a4-4caf-9d7c-ccc5ec7f9d91_ActionId">
    <vt:lpwstr>90ba8d4e-6735-4b4b-a864-ea90c5ebd24f</vt:lpwstr>
  </property>
  <property fmtid="{D5CDD505-2E9C-101B-9397-08002B2CF9AE}" pid="9" name="MSIP_Label_1bc0f418-96a4-4caf-9d7c-ccc5ec7f9d91_ContentBits">
    <vt:lpwstr>0</vt:lpwstr>
  </property>
  <property fmtid="{D5CDD505-2E9C-101B-9397-08002B2CF9AE}" pid="10" name="MediaServiceImageTags">
    <vt:lpwstr/>
  </property>
</Properties>
</file>